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</p:sldMasterIdLst>
  <p:notesMasterIdLst>
    <p:notesMasterId r:id="rId28"/>
  </p:notesMasterIdLst>
  <p:sldIdLst>
    <p:sldId id="256" r:id="rId2"/>
    <p:sldId id="295" r:id="rId3"/>
    <p:sldId id="257" r:id="rId4"/>
    <p:sldId id="260" r:id="rId5"/>
    <p:sldId id="263" r:id="rId6"/>
    <p:sldId id="296" r:id="rId7"/>
    <p:sldId id="297" r:id="rId8"/>
    <p:sldId id="303" r:id="rId9"/>
    <p:sldId id="305" r:id="rId10"/>
    <p:sldId id="306" r:id="rId11"/>
    <p:sldId id="304" r:id="rId12"/>
    <p:sldId id="289" r:id="rId13"/>
    <p:sldId id="302" r:id="rId14"/>
    <p:sldId id="290" r:id="rId15"/>
    <p:sldId id="291" r:id="rId16"/>
    <p:sldId id="292" r:id="rId17"/>
    <p:sldId id="265" r:id="rId18"/>
    <p:sldId id="300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30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747775"/>
          </p15:clr>
        </p15:guide>
        <p15:guide id="2" pos="38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606F231-E20D-4CA8-9502-3224DBEEB7AD}">
  <a:tblStyle styleId="{F606F231-E20D-4CA8-9502-3224DBEEB7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55117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8735A56-241B-4086-9D55-FFFB5BC962D3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44919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8735A56-241B-4086-9D55-FFFB5BC962D3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7876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eb205fd2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eb205fd2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22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b2014fd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eb2014fd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eb205fd2b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eb205fd2b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2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eb205fd2b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eb205fd2b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12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eb205fd2b6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eb205fd2b6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359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eb205fd2b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eb205fd2b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ctrTitle"/>
          </p:nvPr>
        </p:nvSpPr>
        <p:spPr>
          <a:xfrm>
            <a:off x="1973658" y="1574525"/>
            <a:ext cx="76416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ubTitle" idx="1"/>
          </p:nvPr>
        </p:nvSpPr>
        <p:spPr>
          <a:xfrm>
            <a:off x="1973650" y="4629650"/>
            <a:ext cx="76416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1760350" y="1427600"/>
            <a:ext cx="847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body" idx="1"/>
          </p:nvPr>
        </p:nvSpPr>
        <p:spPr>
          <a:xfrm>
            <a:off x="1760350" y="2574300"/>
            <a:ext cx="8475900" cy="263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oxes">
  <p:cSld name="CUSTOM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title"/>
          </p:nvPr>
        </p:nvSpPr>
        <p:spPr>
          <a:xfrm>
            <a:off x="2388350" y="1239938"/>
            <a:ext cx="7146000" cy="666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subTitle" idx="1"/>
          </p:nvPr>
        </p:nvSpPr>
        <p:spPr>
          <a:xfrm>
            <a:off x="3135625" y="2112038"/>
            <a:ext cx="6398700" cy="29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body" idx="2"/>
          </p:nvPr>
        </p:nvSpPr>
        <p:spPr>
          <a:xfrm>
            <a:off x="3135625" y="2389091"/>
            <a:ext cx="63987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7"/>
          <p:cNvSpPr txBox="1">
            <a:spLocks noGrp="1"/>
          </p:cNvSpPr>
          <p:nvPr>
            <p:ph type="subTitle" idx="3"/>
          </p:nvPr>
        </p:nvSpPr>
        <p:spPr>
          <a:xfrm>
            <a:off x="3135625" y="2982345"/>
            <a:ext cx="6398700" cy="29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4" name="Google Shape;134;p7"/>
          <p:cNvSpPr txBox="1">
            <a:spLocks noGrp="1"/>
          </p:cNvSpPr>
          <p:nvPr>
            <p:ph type="body" idx="4"/>
          </p:nvPr>
        </p:nvSpPr>
        <p:spPr>
          <a:xfrm>
            <a:off x="3135625" y="3259398"/>
            <a:ext cx="63987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subTitle" idx="5"/>
          </p:nvPr>
        </p:nvSpPr>
        <p:spPr>
          <a:xfrm>
            <a:off x="3135625" y="3852652"/>
            <a:ext cx="6398700" cy="29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6"/>
          </p:nvPr>
        </p:nvSpPr>
        <p:spPr>
          <a:xfrm>
            <a:off x="3135625" y="4129705"/>
            <a:ext cx="63987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body" idx="7"/>
          </p:nvPr>
        </p:nvSpPr>
        <p:spPr>
          <a:xfrm>
            <a:off x="3135625" y="5000012"/>
            <a:ext cx="6398700" cy="53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8"/>
          </p:nvPr>
        </p:nvSpPr>
        <p:spPr>
          <a:xfrm>
            <a:off x="3135625" y="4722959"/>
            <a:ext cx="6398700" cy="29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597550" y="1178350"/>
            <a:ext cx="8760600" cy="760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body" idx="1"/>
          </p:nvPr>
        </p:nvSpPr>
        <p:spPr>
          <a:xfrm>
            <a:off x="1597538" y="2330892"/>
            <a:ext cx="4112400" cy="320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body" idx="2"/>
          </p:nvPr>
        </p:nvSpPr>
        <p:spPr>
          <a:xfrm>
            <a:off x="6245621" y="2330892"/>
            <a:ext cx="4112400" cy="320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"/>
          <p:cNvSpPr txBox="1">
            <a:spLocks noGrp="1"/>
          </p:cNvSpPr>
          <p:nvPr>
            <p:ph type="title"/>
          </p:nvPr>
        </p:nvSpPr>
        <p:spPr>
          <a:xfrm>
            <a:off x="5449335" y="2097650"/>
            <a:ext cx="4872900" cy="7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body" idx="1"/>
          </p:nvPr>
        </p:nvSpPr>
        <p:spPr>
          <a:xfrm>
            <a:off x="5449325" y="3033825"/>
            <a:ext cx="4872900" cy="172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7" name="Google Shape;177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12"/>
          <p:cNvSpPr>
            <a:spLocks noGrp="1"/>
          </p:cNvSpPr>
          <p:nvPr>
            <p:ph type="pic" idx="2"/>
          </p:nvPr>
        </p:nvSpPr>
        <p:spPr>
          <a:xfrm>
            <a:off x="1951275" y="1967550"/>
            <a:ext cx="2194200" cy="2194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68880-AEDA-4AF1-A188-8C2A604D0A0E}" type="datetimeFigureOut">
              <a:rPr lang="ru-RU"/>
              <a:pPr>
                <a:defRPr/>
              </a:pPr>
              <a:t>21.08.2024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9879C-E3C7-4877-A76A-3B6ECA5459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733839"/>
      </p:ext>
    </p:extLst>
  </p:cSld>
  <p:clrMapOvr>
    <a:masterClrMapping/>
  </p:clrMapOvr>
  <p:transition>
    <p:split orient="vert"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/>
          <p:nvPr/>
        </p:nvSpPr>
        <p:spPr>
          <a:xfrm rot="5400000">
            <a:off x="4025657" y="-1424090"/>
            <a:ext cx="4094828" cy="9357408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5"/>
          <p:cNvSpPr txBox="1">
            <a:spLocks noGrp="1"/>
          </p:cNvSpPr>
          <p:nvPr>
            <p:ph type="title"/>
          </p:nvPr>
        </p:nvSpPr>
        <p:spPr>
          <a:xfrm>
            <a:off x="2370800" y="1606850"/>
            <a:ext cx="6542400" cy="329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15"/>
          <p:cNvSpPr txBox="1">
            <a:spLocks noGrp="1"/>
          </p:cNvSpPr>
          <p:nvPr>
            <p:ph type="subTitle" idx="1"/>
          </p:nvPr>
        </p:nvSpPr>
        <p:spPr>
          <a:xfrm>
            <a:off x="1744900" y="5076499"/>
            <a:ext cx="8557200" cy="662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398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and image right">
  <p:cSld name="One column text and image righ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1891100" y="1483500"/>
            <a:ext cx="4356300" cy="261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body" idx="1"/>
          </p:nvPr>
        </p:nvSpPr>
        <p:spPr>
          <a:xfrm>
            <a:off x="1891100" y="4095950"/>
            <a:ext cx="4356300" cy="132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7" name="Google Shape;187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" name="Google Shape;188;p14"/>
          <p:cNvSpPr>
            <a:spLocks noGrp="1"/>
          </p:cNvSpPr>
          <p:nvPr>
            <p:ph type="pic" idx="2"/>
          </p:nvPr>
        </p:nvSpPr>
        <p:spPr>
          <a:xfrm>
            <a:off x="6673600" y="1180575"/>
            <a:ext cx="3539400" cy="4406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058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37" y="-151"/>
            <a:ext cx="12192088" cy="6858384"/>
            <a:chOff x="-37" y="-151"/>
            <a:chExt cx="12192088" cy="6858384"/>
          </a:xfrm>
        </p:grpSpPr>
        <p:grpSp>
          <p:nvGrpSpPr>
            <p:cNvPr id="7" name="Google Shape;7;p1"/>
            <p:cNvGrpSpPr/>
            <p:nvPr/>
          </p:nvGrpSpPr>
          <p:grpSpPr>
            <a:xfrm>
              <a:off x="-37" y="105"/>
              <a:ext cx="12191268" cy="5244373"/>
              <a:chOff x="422346" y="2168825"/>
              <a:chExt cx="11403300" cy="3298555"/>
            </a:xfrm>
          </p:grpSpPr>
          <p:cxnSp>
            <p:nvCxnSpPr>
              <p:cNvPr id="8" name="Google Shape;8;p1"/>
              <p:cNvCxnSpPr/>
              <p:nvPr/>
            </p:nvCxnSpPr>
            <p:spPr>
              <a:xfrm>
                <a:off x="422346" y="216882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" name="Google Shape;9;p1"/>
              <p:cNvCxnSpPr/>
              <p:nvPr/>
            </p:nvCxnSpPr>
            <p:spPr>
              <a:xfrm>
                <a:off x="422346" y="242256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" name="Google Shape;10;p1"/>
              <p:cNvCxnSpPr/>
              <p:nvPr/>
            </p:nvCxnSpPr>
            <p:spPr>
              <a:xfrm>
                <a:off x="422346" y="267629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11;p1"/>
              <p:cNvCxnSpPr/>
              <p:nvPr/>
            </p:nvCxnSpPr>
            <p:spPr>
              <a:xfrm>
                <a:off x="422346" y="293003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12;p1"/>
              <p:cNvCxnSpPr/>
              <p:nvPr/>
            </p:nvCxnSpPr>
            <p:spPr>
              <a:xfrm>
                <a:off x="422346" y="318376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1"/>
              <p:cNvCxnSpPr/>
              <p:nvPr/>
            </p:nvCxnSpPr>
            <p:spPr>
              <a:xfrm>
                <a:off x="422346" y="343750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1"/>
              <p:cNvCxnSpPr/>
              <p:nvPr/>
            </p:nvCxnSpPr>
            <p:spPr>
              <a:xfrm>
                <a:off x="422346" y="369123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1"/>
              <p:cNvCxnSpPr/>
              <p:nvPr/>
            </p:nvCxnSpPr>
            <p:spPr>
              <a:xfrm>
                <a:off x="422346" y="394497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1"/>
              <p:cNvCxnSpPr/>
              <p:nvPr/>
            </p:nvCxnSpPr>
            <p:spPr>
              <a:xfrm>
                <a:off x="422346" y="419870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1"/>
              <p:cNvCxnSpPr/>
              <p:nvPr/>
            </p:nvCxnSpPr>
            <p:spPr>
              <a:xfrm>
                <a:off x="422346" y="445244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1"/>
              <p:cNvCxnSpPr/>
              <p:nvPr/>
            </p:nvCxnSpPr>
            <p:spPr>
              <a:xfrm>
                <a:off x="422346" y="470617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1"/>
              <p:cNvCxnSpPr/>
              <p:nvPr/>
            </p:nvCxnSpPr>
            <p:spPr>
              <a:xfrm>
                <a:off x="422346" y="495991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1"/>
              <p:cNvCxnSpPr/>
              <p:nvPr/>
            </p:nvCxnSpPr>
            <p:spPr>
              <a:xfrm>
                <a:off x="422346" y="521364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1"/>
              <p:cNvCxnSpPr/>
              <p:nvPr/>
            </p:nvCxnSpPr>
            <p:spPr>
              <a:xfrm>
                <a:off x="422346" y="546738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22" name="Google Shape;22;p1"/>
            <p:cNvCxnSpPr/>
            <p:nvPr/>
          </p:nvCxnSpPr>
          <p:spPr>
            <a:xfrm rot="-5400000">
              <a:off x="-3429117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3" name="Google Shape;23;p1"/>
            <p:cNvCxnSpPr/>
            <p:nvPr/>
          </p:nvCxnSpPr>
          <p:spPr>
            <a:xfrm rot="-5400000">
              <a:off x="-3022765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4" name="Google Shape;24;p1"/>
            <p:cNvCxnSpPr/>
            <p:nvPr/>
          </p:nvCxnSpPr>
          <p:spPr>
            <a:xfrm rot="-5400000">
              <a:off x="-2616413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5" name="Google Shape;25;p1"/>
            <p:cNvCxnSpPr/>
            <p:nvPr/>
          </p:nvCxnSpPr>
          <p:spPr>
            <a:xfrm rot="-5400000">
              <a:off x="-2210061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Google Shape;26;p1"/>
            <p:cNvCxnSpPr/>
            <p:nvPr/>
          </p:nvCxnSpPr>
          <p:spPr>
            <a:xfrm rot="-5400000">
              <a:off x="-1803709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27;p1"/>
            <p:cNvCxnSpPr/>
            <p:nvPr/>
          </p:nvCxnSpPr>
          <p:spPr>
            <a:xfrm rot="-5400000">
              <a:off x="-1397357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Google Shape;28;p1"/>
            <p:cNvCxnSpPr/>
            <p:nvPr/>
          </p:nvCxnSpPr>
          <p:spPr>
            <a:xfrm rot="-5400000">
              <a:off x="-991005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Google Shape;29;p1"/>
            <p:cNvCxnSpPr/>
            <p:nvPr/>
          </p:nvCxnSpPr>
          <p:spPr>
            <a:xfrm rot="-5400000">
              <a:off x="-584653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Google Shape;30;p1"/>
            <p:cNvCxnSpPr/>
            <p:nvPr/>
          </p:nvCxnSpPr>
          <p:spPr>
            <a:xfrm rot="-5400000">
              <a:off x="-178301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" name="Google Shape;31;p1"/>
            <p:cNvCxnSpPr/>
            <p:nvPr/>
          </p:nvCxnSpPr>
          <p:spPr>
            <a:xfrm rot="-5400000">
              <a:off x="228051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2" name="Google Shape;32;p1"/>
            <p:cNvCxnSpPr/>
            <p:nvPr/>
          </p:nvCxnSpPr>
          <p:spPr>
            <a:xfrm rot="-5400000">
              <a:off x="634403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3" name="Google Shape;33;p1"/>
            <p:cNvCxnSpPr/>
            <p:nvPr/>
          </p:nvCxnSpPr>
          <p:spPr>
            <a:xfrm rot="-5400000">
              <a:off x="1040755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" name="Google Shape;34;p1"/>
            <p:cNvCxnSpPr/>
            <p:nvPr/>
          </p:nvCxnSpPr>
          <p:spPr>
            <a:xfrm rot="-5400000">
              <a:off x="1447107" y="3429001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5" name="Google Shape;35;p1"/>
            <p:cNvCxnSpPr/>
            <p:nvPr/>
          </p:nvCxnSpPr>
          <p:spPr>
            <a:xfrm rot="-5400000">
              <a:off x="1853459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6" name="Google Shape;36;p1"/>
            <p:cNvCxnSpPr/>
            <p:nvPr/>
          </p:nvCxnSpPr>
          <p:spPr>
            <a:xfrm rot="-5400000">
              <a:off x="2259811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" name="Google Shape;37;p1"/>
            <p:cNvCxnSpPr/>
            <p:nvPr/>
          </p:nvCxnSpPr>
          <p:spPr>
            <a:xfrm rot="-5400000">
              <a:off x="2666162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" name="Google Shape;38;p1"/>
            <p:cNvCxnSpPr/>
            <p:nvPr/>
          </p:nvCxnSpPr>
          <p:spPr>
            <a:xfrm rot="-5400000">
              <a:off x="3072514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" name="Google Shape;39;p1"/>
            <p:cNvCxnSpPr/>
            <p:nvPr/>
          </p:nvCxnSpPr>
          <p:spPr>
            <a:xfrm rot="-5400000">
              <a:off x="3478866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" name="Google Shape;40;p1"/>
            <p:cNvCxnSpPr/>
            <p:nvPr/>
          </p:nvCxnSpPr>
          <p:spPr>
            <a:xfrm rot="-5400000">
              <a:off x="3885218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" name="Google Shape;41;p1"/>
            <p:cNvCxnSpPr/>
            <p:nvPr/>
          </p:nvCxnSpPr>
          <p:spPr>
            <a:xfrm rot="-5400000">
              <a:off x="4291570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" name="Google Shape;42;p1"/>
            <p:cNvCxnSpPr/>
            <p:nvPr/>
          </p:nvCxnSpPr>
          <p:spPr>
            <a:xfrm rot="-5400000">
              <a:off x="4697922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" name="Google Shape;43;p1"/>
            <p:cNvCxnSpPr/>
            <p:nvPr/>
          </p:nvCxnSpPr>
          <p:spPr>
            <a:xfrm rot="-5400000">
              <a:off x="5104274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" name="Google Shape;44;p1"/>
            <p:cNvCxnSpPr/>
            <p:nvPr/>
          </p:nvCxnSpPr>
          <p:spPr>
            <a:xfrm rot="-5400000">
              <a:off x="5510626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" name="Google Shape;45;p1"/>
            <p:cNvCxnSpPr/>
            <p:nvPr/>
          </p:nvCxnSpPr>
          <p:spPr>
            <a:xfrm rot="-5400000">
              <a:off x="5916978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6" name="Google Shape;46;p1"/>
            <p:cNvCxnSpPr/>
            <p:nvPr/>
          </p:nvCxnSpPr>
          <p:spPr>
            <a:xfrm rot="-5400000">
              <a:off x="6323330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" name="Google Shape;47;p1"/>
            <p:cNvCxnSpPr/>
            <p:nvPr/>
          </p:nvCxnSpPr>
          <p:spPr>
            <a:xfrm rot="-5400000">
              <a:off x="6729682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8" name="Google Shape;48;p1"/>
            <p:cNvCxnSpPr/>
            <p:nvPr/>
          </p:nvCxnSpPr>
          <p:spPr>
            <a:xfrm rot="-5400000">
              <a:off x="7136034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9" name="Google Shape;49;p1"/>
            <p:cNvCxnSpPr/>
            <p:nvPr/>
          </p:nvCxnSpPr>
          <p:spPr>
            <a:xfrm rot="-5400000">
              <a:off x="7542386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" name="Google Shape;50;p1"/>
            <p:cNvCxnSpPr/>
            <p:nvPr/>
          </p:nvCxnSpPr>
          <p:spPr>
            <a:xfrm rot="-5400000">
              <a:off x="7948738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" name="Google Shape;51;p1"/>
            <p:cNvCxnSpPr/>
            <p:nvPr/>
          </p:nvCxnSpPr>
          <p:spPr>
            <a:xfrm rot="-5400000">
              <a:off x="8355090" y="3428999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52" name="Google Shape;52;p1"/>
            <p:cNvGrpSpPr/>
            <p:nvPr/>
          </p:nvGrpSpPr>
          <p:grpSpPr>
            <a:xfrm>
              <a:off x="338" y="5647715"/>
              <a:ext cx="12191268" cy="806827"/>
              <a:chOff x="422346" y="4959910"/>
              <a:chExt cx="11403300" cy="507470"/>
            </a:xfrm>
          </p:grpSpPr>
          <p:cxnSp>
            <p:nvCxnSpPr>
              <p:cNvPr id="53" name="Google Shape;53;p1"/>
              <p:cNvCxnSpPr/>
              <p:nvPr/>
            </p:nvCxnSpPr>
            <p:spPr>
              <a:xfrm>
                <a:off x="422346" y="495991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4" name="Google Shape;54;p1"/>
              <p:cNvCxnSpPr/>
              <p:nvPr/>
            </p:nvCxnSpPr>
            <p:spPr>
              <a:xfrm>
                <a:off x="422346" y="5213645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" name="Google Shape;55;p1"/>
              <p:cNvCxnSpPr/>
              <p:nvPr/>
            </p:nvCxnSpPr>
            <p:spPr>
              <a:xfrm>
                <a:off x="422346" y="5467380"/>
                <a:ext cx="11403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cxnSp>
          <p:nvCxnSpPr>
            <p:cNvPr id="56" name="Google Shape;56;p1"/>
            <p:cNvCxnSpPr/>
            <p:nvPr/>
          </p:nvCxnSpPr>
          <p:spPr>
            <a:xfrm>
              <a:off x="351" y="6858075"/>
              <a:ext cx="12191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7" name="Google Shape;57;p1"/>
            <p:cNvCxnSpPr/>
            <p:nvPr/>
          </p:nvCxnSpPr>
          <p:spPr>
            <a:xfrm rot="-5400000">
              <a:off x="8761442" y="3429084"/>
              <a:ext cx="6858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58" name="Google Shape;58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336749" y="6229225"/>
            <a:ext cx="11003051" cy="301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/>
          <p:nvPr/>
        </p:nvSpPr>
        <p:spPr>
          <a:xfrm>
            <a:off x="10071150" y="1143151"/>
            <a:ext cx="1397100" cy="649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"/>
          <p:cNvSpPr/>
          <p:nvPr/>
        </p:nvSpPr>
        <p:spPr>
          <a:xfrm>
            <a:off x="10071150" y="1924184"/>
            <a:ext cx="1397100" cy="64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"/>
          <p:cNvSpPr/>
          <p:nvPr/>
        </p:nvSpPr>
        <p:spPr>
          <a:xfrm>
            <a:off x="10071150" y="2705218"/>
            <a:ext cx="1397100" cy="649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"/>
          <p:cNvSpPr/>
          <p:nvPr/>
        </p:nvSpPr>
        <p:spPr>
          <a:xfrm>
            <a:off x="10071150" y="3486251"/>
            <a:ext cx="1397100" cy="649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"/>
          <p:cNvSpPr/>
          <p:nvPr/>
        </p:nvSpPr>
        <p:spPr>
          <a:xfrm>
            <a:off x="10071150" y="4267285"/>
            <a:ext cx="1397100" cy="64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"/>
          <p:cNvSpPr/>
          <p:nvPr/>
        </p:nvSpPr>
        <p:spPr>
          <a:xfrm>
            <a:off x="10071150" y="5048318"/>
            <a:ext cx="1397100" cy="6498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 flipH="1">
            <a:off x="7839500" y="3225150"/>
            <a:ext cx="6543725" cy="407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"/>
          <p:cNvGrpSpPr/>
          <p:nvPr/>
        </p:nvGrpSpPr>
        <p:grpSpPr>
          <a:xfrm>
            <a:off x="588167" y="1076728"/>
            <a:ext cx="540369" cy="4704630"/>
            <a:chOff x="1765250" y="1648150"/>
            <a:chExt cx="503700" cy="4385375"/>
          </a:xfrm>
        </p:grpSpPr>
        <p:sp>
          <p:nvSpPr>
            <p:cNvPr id="67" name="Google Shape;67;p1"/>
            <p:cNvSpPr/>
            <p:nvPr/>
          </p:nvSpPr>
          <p:spPr>
            <a:xfrm>
              <a:off x="1765250" y="1648150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1765250" y="2235332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1765250" y="5758425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1765250" y="3996879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1765250" y="2822514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1765250" y="5171243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1765250" y="4584061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1765250" y="3409696"/>
              <a:ext cx="503700" cy="275100"/>
            </a:xfrm>
            <a:prstGeom prst="arc">
              <a:avLst>
                <a:gd name="adj1" fmla="val 21541820"/>
                <a:gd name="adj2" fmla="val 12844000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75" name="Google Shape;75;p1"/>
          <p:cNvSpPr/>
          <p:nvPr/>
        </p:nvSpPr>
        <p:spPr>
          <a:xfrm>
            <a:off x="736499" y="668572"/>
            <a:ext cx="10141200" cy="5520900"/>
          </a:xfrm>
          <a:prstGeom prst="roundRect">
            <a:avLst>
              <a:gd name="adj" fmla="val 2847"/>
            </a:avLst>
          </a:prstGeom>
          <a:solidFill>
            <a:schemeClr val="lt2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76" name="Google Shape;76;p1"/>
          <p:cNvGrpSpPr/>
          <p:nvPr/>
        </p:nvGrpSpPr>
        <p:grpSpPr>
          <a:xfrm>
            <a:off x="1019399" y="1108203"/>
            <a:ext cx="231900" cy="4641244"/>
            <a:chOff x="931249" y="1108303"/>
            <a:chExt cx="231900" cy="4641244"/>
          </a:xfrm>
        </p:grpSpPr>
        <p:sp>
          <p:nvSpPr>
            <p:cNvPr id="77" name="Google Shape;77;p1"/>
            <p:cNvSpPr/>
            <p:nvPr/>
          </p:nvSpPr>
          <p:spPr>
            <a:xfrm>
              <a:off x="931249" y="1108303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931249" y="4257835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931249" y="2998022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931249" y="1738209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931249" y="5517647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931249" y="3627928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931249" y="2368116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931249" y="4887741"/>
              <a:ext cx="231900" cy="231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85" name="Google Shape;85;p1"/>
          <p:cNvGrpSpPr/>
          <p:nvPr/>
        </p:nvGrpSpPr>
        <p:grpSpPr>
          <a:xfrm>
            <a:off x="588096" y="1076664"/>
            <a:ext cx="540304" cy="4704536"/>
            <a:chOff x="499946" y="1076764"/>
            <a:chExt cx="540304" cy="4704536"/>
          </a:xfrm>
        </p:grpSpPr>
        <p:sp>
          <p:nvSpPr>
            <p:cNvPr id="86" name="Google Shape;86;p1"/>
            <p:cNvSpPr/>
            <p:nvPr/>
          </p:nvSpPr>
          <p:spPr>
            <a:xfrm>
              <a:off x="499946" y="1076764"/>
              <a:ext cx="540300" cy="295200"/>
            </a:xfrm>
            <a:prstGeom prst="arc">
              <a:avLst>
                <a:gd name="adj1" fmla="val 20656925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499946" y="4226295"/>
              <a:ext cx="540300" cy="295200"/>
            </a:xfrm>
            <a:prstGeom prst="arc">
              <a:avLst>
                <a:gd name="adj1" fmla="val 20760202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499946" y="2966483"/>
              <a:ext cx="540300" cy="295200"/>
            </a:xfrm>
            <a:prstGeom prst="arc">
              <a:avLst>
                <a:gd name="adj1" fmla="val 20733834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499946" y="1706670"/>
              <a:ext cx="540300" cy="295200"/>
            </a:xfrm>
            <a:prstGeom prst="arc">
              <a:avLst>
                <a:gd name="adj1" fmla="val 20657418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499950" y="5486100"/>
              <a:ext cx="540300" cy="295200"/>
            </a:xfrm>
            <a:prstGeom prst="arc">
              <a:avLst>
                <a:gd name="adj1" fmla="val 20823591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99946" y="3596389"/>
              <a:ext cx="540300" cy="295200"/>
            </a:xfrm>
            <a:prstGeom prst="arc">
              <a:avLst>
                <a:gd name="adj1" fmla="val 20862510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499946" y="2336577"/>
              <a:ext cx="540300" cy="295200"/>
            </a:xfrm>
            <a:prstGeom prst="arc">
              <a:avLst>
                <a:gd name="adj1" fmla="val 20732621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9946" y="4856202"/>
              <a:ext cx="540300" cy="295200"/>
            </a:xfrm>
            <a:prstGeom prst="arc">
              <a:avLst>
                <a:gd name="adj1" fmla="val 20682210"/>
                <a:gd name="adj2" fmla="val 9870948"/>
              </a:avLst>
            </a:prstGeom>
            <a:noFill/>
            <a:ln w="76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14300" dist="57150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94" name="Google Shape;94;p1"/>
          <p:cNvSpPr txBox="1">
            <a:spLocks noGrp="1"/>
          </p:cNvSpPr>
          <p:nvPr>
            <p:ph type="body" idx="1"/>
          </p:nvPr>
        </p:nvSpPr>
        <p:spPr>
          <a:xfrm>
            <a:off x="1493388" y="1955840"/>
            <a:ext cx="8818200" cy="3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95" name="Google Shape;95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96" name="Google Shape;96;p1"/>
          <p:cNvGraphicFramePr/>
          <p:nvPr/>
        </p:nvGraphicFramePr>
        <p:xfrm>
          <a:off x="1456800" y="1155175"/>
          <a:ext cx="9043800" cy="4685625"/>
        </p:xfrm>
        <a:graphic>
          <a:graphicData uri="http://schemas.openxmlformats.org/drawingml/2006/table">
            <a:tbl>
              <a:tblPr>
                <a:noFill/>
                <a:tableStyleId>{F606F231-E20D-4CA8-9502-3224DBEEB7AD}</a:tableStyleId>
              </a:tblPr>
              <a:tblGrid>
                <a:gridCol w="9043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"/>
                    </a:p>
                  </a:txBody>
                  <a:tcPr marL="91425" marR="91425" marT="91425" marB="91425">
                    <a:lnL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3F3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3F3F3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97" name="Google Shape;97;p1"/>
          <p:cNvSpPr/>
          <p:nvPr/>
        </p:nvSpPr>
        <p:spPr>
          <a:xfrm rot="5400000">
            <a:off x="-508383" y="618033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>
            <a:spLocks noGrp="1"/>
          </p:cNvSpPr>
          <p:nvPr>
            <p:ph type="title"/>
          </p:nvPr>
        </p:nvSpPr>
        <p:spPr>
          <a:xfrm>
            <a:off x="1493388" y="1186338"/>
            <a:ext cx="88182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65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/>
          <p:nvPr/>
        </p:nvSpPr>
        <p:spPr>
          <a:xfrm>
            <a:off x="2297152" y="4140398"/>
            <a:ext cx="6667393" cy="171031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1"/>
          <p:cNvSpPr txBox="1">
            <a:spLocks noGrp="1"/>
          </p:cNvSpPr>
          <p:nvPr>
            <p:ph type="ctrTitle"/>
          </p:nvPr>
        </p:nvSpPr>
        <p:spPr>
          <a:xfrm>
            <a:off x="1973658" y="1574525"/>
            <a:ext cx="76416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Организация работы с одаренными обучающимися во внеурочной деятельности</a:t>
            </a:r>
            <a:endParaRPr sz="3600" dirty="0">
              <a:solidFill>
                <a:srgbClr val="C00000"/>
              </a:solidFill>
            </a:endParaRPr>
          </a:p>
        </p:txBody>
      </p:sp>
      <p:sp>
        <p:nvSpPr>
          <p:cNvPr id="227" name="Google Shape;227;p21"/>
          <p:cNvSpPr txBox="1">
            <a:spLocks noGrp="1"/>
          </p:cNvSpPr>
          <p:nvPr>
            <p:ph type="subTitle" idx="1"/>
          </p:nvPr>
        </p:nvSpPr>
        <p:spPr>
          <a:xfrm>
            <a:off x="4975760" y="4553450"/>
            <a:ext cx="4639497" cy="127733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defTabSz="68580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Н.Ф. </a:t>
            </a:r>
            <a:r>
              <a:rPr lang="ru-RU" altLang="ru-RU" sz="1800" kern="1200" dirty="0" err="1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Пахаева</a:t>
            </a:r>
            <a:r>
              <a:rPr lang="ru-RU" altLang="ru-RU" sz="1800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lvl="0" indent="0" algn="r" defTabSz="68580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математики</a:t>
            </a:r>
          </a:p>
          <a:p>
            <a:pPr marL="0" lvl="0" indent="0" algn="r" defTabSz="68580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МОУ «</a:t>
            </a:r>
            <a:r>
              <a:rPr lang="ru-RU" altLang="ru-RU" sz="1800" kern="1200" dirty="0" err="1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Турочакская</a:t>
            </a:r>
            <a:r>
              <a:rPr lang="ru-RU" altLang="ru-RU" sz="1800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СОШ им. Я.И. </a:t>
            </a:r>
            <a:r>
              <a:rPr lang="ru-RU" altLang="ru-RU" sz="1800" kern="1200" dirty="0" err="1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Баляева</a:t>
            </a:r>
            <a:r>
              <a:rPr lang="ru-RU" altLang="ru-RU" sz="1800" kern="1200" dirty="0">
                <a:solidFill>
                  <a:srgbClr val="1F497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883" y="699291"/>
            <a:ext cx="2288676" cy="19569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065" y="3360716"/>
            <a:ext cx="3146961" cy="2360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117" y="3473532"/>
            <a:ext cx="2996539" cy="2247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145" y="1071793"/>
            <a:ext cx="2984811" cy="2238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196" y="1167546"/>
            <a:ext cx="2551210" cy="2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01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7846" y="1106966"/>
            <a:ext cx="8475900" cy="455756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4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Спецкурсы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старших классов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одна из форм организации образовательного процесса представляет собой систему учебных занятий, содержание которых позволяет ученикам углубленно изучить отдельные разделы школьной программы или получить знания в интересующих их областях знаний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Основу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спецкурса составляют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темы, которые не рассматриваются на уроках, но доступны и интересны для изучения детьми; требует активной работы с дополнительной литературой, самостоятельного осмысления проблем, умения работать с устным изложением учителя как источником информации. К тому же обычно старшеклассники уже имеют опыт самостоятельной творческой деятельности </a:t>
            </a:r>
          </a:p>
        </p:txBody>
      </p:sp>
    </p:spTree>
    <p:extLst>
      <p:ext uri="{BB962C8B-B14F-4D97-AF65-F5344CB8AC3E}">
        <p14:creationId xmlns:p14="http://schemas.microsoft.com/office/powerpoint/2010/main" val="305596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67" y="1214078"/>
            <a:ext cx="1481614" cy="1481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44" y="1214078"/>
            <a:ext cx="3692832" cy="12309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75064" y="2873829"/>
            <a:ext cx="83048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олимпиады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важной составной частью работы с одаренными детьми. Они позволяют выявить и развить такие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не всегда проявляются в повседневном учебном процессе. Не секрет, что очень часто отлично усваивающие школьный материал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теряются при решении олимпиадных задач и не добиваются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результатов. Это связано с тем, что успешное выступление в олимпиадах требует специфических качеств и особых способностей, которые, естественно, тоже следует развивать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417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9"/>
          <p:cNvSpPr/>
          <p:nvPr/>
        </p:nvSpPr>
        <p:spPr>
          <a:xfrm>
            <a:off x="6166100" y="2477600"/>
            <a:ext cx="4232700" cy="33681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2863" dist="9525" dir="270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1867350" y="1042737"/>
            <a:ext cx="4288500" cy="439956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285750" indent="-285750">
              <a:buClr>
                <a:srgbClr val="000000"/>
              </a:buClr>
              <a:buSzPts val="19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конкурсов проекта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interkon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«Хочу все знать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>
              <a:buClr>
                <a:srgbClr val="000000"/>
              </a:buClr>
              <a:buSzPts val="1900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серии Международных олимпиад проекта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compedu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Весенне-летний фестиваль знаний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0000"/>
              </a:buClr>
              <a:buSzPts val="19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олимпиад проекта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intolimp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«Весна-лето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Google Shape;315;p29"/>
          <p:cNvSpPr/>
          <p:nvPr/>
        </p:nvSpPr>
        <p:spPr>
          <a:xfrm>
            <a:off x="9338084" y="870380"/>
            <a:ext cx="1184020" cy="1032269"/>
          </a:xfrm>
          <a:custGeom>
            <a:avLst/>
            <a:gdLst/>
            <a:ahLst/>
            <a:cxnLst/>
            <a:rect l="l" t="t" r="r" b="b"/>
            <a:pathLst>
              <a:path w="1184020" h="1032269" extrusionOk="0">
                <a:moveTo>
                  <a:pt x="211073" y="0"/>
                </a:moveTo>
                <a:cubicBezTo>
                  <a:pt x="203073" y="4194"/>
                  <a:pt x="195579" y="6081"/>
                  <a:pt x="203708" y="1389"/>
                </a:cubicBezTo>
                <a:cubicBezTo>
                  <a:pt x="208914" y="-1609"/>
                  <a:pt x="196214" y="-384"/>
                  <a:pt x="193421" y="16470"/>
                </a:cubicBezTo>
                <a:cubicBezTo>
                  <a:pt x="190944" y="31234"/>
                  <a:pt x="202564" y="58197"/>
                  <a:pt x="196151" y="70247"/>
                </a:cubicBezTo>
                <a:cubicBezTo>
                  <a:pt x="190435" y="81073"/>
                  <a:pt x="166115" y="72031"/>
                  <a:pt x="163639" y="86915"/>
                </a:cubicBezTo>
                <a:cubicBezTo>
                  <a:pt x="161734" y="98260"/>
                  <a:pt x="171385" y="125774"/>
                  <a:pt x="161035" y="133152"/>
                </a:cubicBezTo>
                <a:cubicBezTo>
                  <a:pt x="150177" y="140934"/>
                  <a:pt x="132651" y="138613"/>
                  <a:pt x="127508" y="154781"/>
                </a:cubicBezTo>
                <a:cubicBezTo>
                  <a:pt x="124967" y="162867"/>
                  <a:pt x="127253" y="180267"/>
                  <a:pt x="121158" y="186333"/>
                </a:cubicBezTo>
                <a:cubicBezTo>
                  <a:pt x="110362" y="197139"/>
                  <a:pt x="92963" y="190770"/>
                  <a:pt x="85471" y="204986"/>
                </a:cubicBezTo>
                <a:cubicBezTo>
                  <a:pt x="80835" y="213689"/>
                  <a:pt x="74612" y="235904"/>
                  <a:pt x="78930" y="245467"/>
                </a:cubicBezTo>
                <a:cubicBezTo>
                  <a:pt x="80136" y="248219"/>
                  <a:pt x="83947" y="249792"/>
                  <a:pt x="84073" y="252809"/>
                </a:cubicBezTo>
                <a:cubicBezTo>
                  <a:pt x="84137" y="255640"/>
                  <a:pt x="60134" y="264579"/>
                  <a:pt x="56451" y="270272"/>
                </a:cubicBezTo>
                <a:cubicBezTo>
                  <a:pt x="45656" y="287202"/>
                  <a:pt x="70294" y="303623"/>
                  <a:pt x="57658" y="318492"/>
                </a:cubicBezTo>
                <a:cubicBezTo>
                  <a:pt x="45973" y="332278"/>
                  <a:pt x="21526" y="315914"/>
                  <a:pt x="7683" y="329803"/>
                </a:cubicBezTo>
                <a:cubicBezTo>
                  <a:pt x="-6033" y="343534"/>
                  <a:pt x="2476" y="369546"/>
                  <a:pt x="4063" y="385762"/>
                </a:cubicBezTo>
                <a:lnTo>
                  <a:pt x="938910" y="1032269"/>
                </a:lnTo>
                <a:cubicBezTo>
                  <a:pt x="940625" y="1027621"/>
                  <a:pt x="942593" y="1023068"/>
                  <a:pt x="943863" y="1018382"/>
                </a:cubicBezTo>
                <a:cubicBezTo>
                  <a:pt x="945514" y="1012717"/>
                  <a:pt x="943165" y="1002265"/>
                  <a:pt x="947292" y="998138"/>
                </a:cubicBezTo>
                <a:cubicBezTo>
                  <a:pt x="955674" y="989686"/>
                  <a:pt x="968819" y="985146"/>
                  <a:pt x="974660" y="974129"/>
                </a:cubicBezTo>
                <a:cubicBezTo>
                  <a:pt x="981772" y="960692"/>
                  <a:pt x="982408" y="943522"/>
                  <a:pt x="993330" y="931863"/>
                </a:cubicBezTo>
                <a:cubicBezTo>
                  <a:pt x="1001775" y="922827"/>
                  <a:pt x="1015682" y="914508"/>
                  <a:pt x="1017904" y="900907"/>
                </a:cubicBezTo>
                <a:cubicBezTo>
                  <a:pt x="1019746" y="889667"/>
                  <a:pt x="1010665" y="873773"/>
                  <a:pt x="1012126" y="864788"/>
                </a:cubicBezTo>
                <a:cubicBezTo>
                  <a:pt x="1012380" y="863366"/>
                  <a:pt x="1031366" y="868331"/>
                  <a:pt x="1032383" y="868166"/>
                </a:cubicBezTo>
                <a:cubicBezTo>
                  <a:pt x="1036256" y="867556"/>
                  <a:pt x="1031874" y="845160"/>
                  <a:pt x="1046479" y="838004"/>
                </a:cubicBezTo>
                <a:cubicBezTo>
                  <a:pt x="1071054" y="825951"/>
                  <a:pt x="1083754" y="846068"/>
                  <a:pt x="1101026" y="844551"/>
                </a:cubicBezTo>
                <a:lnTo>
                  <a:pt x="1111567" y="829469"/>
                </a:lnTo>
                <a:lnTo>
                  <a:pt x="1124267" y="810813"/>
                </a:lnTo>
                <a:lnTo>
                  <a:pt x="1139380" y="789185"/>
                </a:lnTo>
                <a:cubicBezTo>
                  <a:pt x="1137347" y="784251"/>
                  <a:pt x="1131633" y="780466"/>
                  <a:pt x="1130808" y="775494"/>
                </a:cubicBezTo>
                <a:cubicBezTo>
                  <a:pt x="1129664" y="768166"/>
                  <a:pt x="1146746" y="721367"/>
                  <a:pt x="1151445" y="713975"/>
                </a:cubicBezTo>
                <a:cubicBezTo>
                  <a:pt x="1160081" y="700463"/>
                  <a:pt x="1171321" y="684448"/>
                  <a:pt x="1184021" y="672700"/>
                </a:cubicBezTo>
                <a:lnTo>
                  <a:pt x="211073" y="0"/>
                </a:lnTo>
                <a:close/>
              </a:path>
            </a:pathLst>
          </a:custGeom>
          <a:solidFill>
            <a:srgbClr val="FFFFFF">
              <a:alpha val="40510"/>
            </a:srgbClr>
          </a:solidFill>
          <a:ln>
            <a:noFill/>
          </a:ln>
          <a:effectLst>
            <a:outerShdw dist="9525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652" y="952130"/>
            <a:ext cx="2614600" cy="1850448"/>
          </a:xfrm>
          <a:prstGeom prst="rect">
            <a:avLst/>
          </a:prstGeom>
        </p:spPr>
      </p:pic>
      <p:pic>
        <p:nvPicPr>
          <p:cNvPr id="8" name="Рисунок 7" descr="G:\баллы 2019-2020\Пахаева Надежда Федоровна - свидетельство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735" y="3019491"/>
            <a:ext cx="2118378" cy="150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279" y="3987338"/>
            <a:ext cx="2625945" cy="18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3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350" y="1011964"/>
            <a:ext cx="8475900" cy="763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Турнир математических игр 5-6 класс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202" y="2203289"/>
            <a:ext cx="2688554" cy="35847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636" y="2191099"/>
            <a:ext cx="2691613" cy="35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2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370" y="1427600"/>
            <a:ext cx="3004256" cy="40056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380" y="1427600"/>
            <a:ext cx="3091021" cy="4121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229" y="942759"/>
            <a:ext cx="2694141" cy="35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0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68" y="1488563"/>
            <a:ext cx="4794829" cy="3593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801" y="3420093"/>
            <a:ext cx="2278932" cy="2086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056" y="1319112"/>
            <a:ext cx="2413677" cy="19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77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0"/>
          <p:cNvSpPr/>
          <p:nvPr/>
        </p:nvSpPr>
        <p:spPr>
          <a:xfrm>
            <a:off x="1380029" y="1906556"/>
            <a:ext cx="735456" cy="756128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0"/>
          <p:cNvSpPr/>
          <p:nvPr/>
        </p:nvSpPr>
        <p:spPr>
          <a:xfrm rot="2700000">
            <a:off x="1348937" y="2783730"/>
            <a:ext cx="755134" cy="764400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0"/>
          <p:cNvSpPr/>
          <p:nvPr/>
        </p:nvSpPr>
        <p:spPr>
          <a:xfrm rot="6452310">
            <a:off x="1399065" y="3667742"/>
            <a:ext cx="756167" cy="765446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0"/>
          <p:cNvSpPr/>
          <p:nvPr/>
        </p:nvSpPr>
        <p:spPr>
          <a:xfrm rot="-3249741">
            <a:off x="1365435" y="4477387"/>
            <a:ext cx="755149" cy="764416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0"/>
          <p:cNvSpPr txBox="1">
            <a:spLocks noGrp="1"/>
          </p:cNvSpPr>
          <p:nvPr>
            <p:ph type="subTitle" idx="5"/>
          </p:nvPr>
        </p:nvSpPr>
        <p:spPr>
          <a:xfrm>
            <a:off x="3135625" y="3852652"/>
            <a:ext cx="6398700" cy="29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endParaRPr dirty="0"/>
          </a:p>
        </p:txBody>
      </p:sp>
      <p:sp>
        <p:nvSpPr>
          <p:cNvPr id="334" name="Google Shape;334;p30"/>
          <p:cNvSpPr/>
          <p:nvPr/>
        </p:nvSpPr>
        <p:spPr>
          <a:xfrm>
            <a:off x="1399599" y="1927477"/>
            <a:ext cx="755100" cy="73520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01</a:t>
            </a:r>
            <a:endParaRPr sz="1800" b="1" dirty="0">
              <a:solidFill>
                <a:schemeClr val="dk2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335" name="Google Shape;335;p30"/>
          <p:cNvSpPr/>
          <p:nvPr/>
        </p:nvSpPr>
        <p:spPr>
          <a:xfrm>
            <a:off x="1312996" y="2819524"/>
            <a:ext cx="755100" cy="75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02</a:t>
            </a:r>
            <a:endParaRPr dirty="0">
              <a:solidFill>
                <a:schemeClr val="dk2"/>
              </a:solidFill>
              <a:latin typeface="Maven Pro Black"/>
              <a:ea typeface="Maven Pro Black"/>
              <a:cs typeface="Maven Pro Black"/>
              <a:sym typeface="Maven Pro Black"/>
            </a:endParaRPr>
          </a:p>
        </p:txBody>
      </p:sp>
      <p:sp>
        <p:nvSpPr>
          <p:cNvPr id="336" name="Google Shape;336;p30"/>
          <p:cNvSpPr/>
          <p:nvPr/>
        </p:nvSpPr>
        <p:spPr>
          <a:xfrm>
            <a:off x="1370207" y="3623152"/>
            <a:ext cx="755100" cy="75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03</a:t>
            </a:r>
            <a:endParaRPr sz="1800" b="1" dirty="0">
              <a:solidFill>
                <a:schemeClr val="dk2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337" name="Google Shape;337;p30"/>
          <p:cNvSpPr/>
          <p:nvPr/>
        </p:nvSpPr>
        <p:spPr>
          <a:xfrm>
            <a:off x="1386220" y="4460979"/>
            <a:ext cx="729265" cy="82042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04</a:t>
            </a:r>
            <a:endParaRPr dirty="0">
              <a:solidFill>
                <a:schemeClr val="dk2"/>
              </a:solidFill>
              <a:latin typeface="Maven Pro Black"/>
              <a:ea typeface="Maven Pro Black"/>
              <a:cs typeface="Maven Pro Black"/>
              <a:sym typeface="Maven Pro Black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836221" y="872558"/>
            <a:ext cx="7604661" cy="77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ru-RU" alt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УЧАЩИХСЯ ВО ВНЕУРОЧНОЙ ДЕЯТЕЛЬНОСТИ</a:t>
            </a:r>
          </a:p>
        </p:txBody>
      </p:sp>
      <p:sp>
        <p:nvSpPr>
          <p:cNvPr id="31" name="Google Shape;322;p30"/>
          <p:cNvSpPr/>
          <p:nvPr/>
        </p:nvSpPr>
        <p:spPr>
          <a:xfrm rot="2700000">
            <a:off x="1371765" y="5305716"/>
            <a:ext cx="755134" cy="764400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;p30"/>
          <p:cNvSpPr/>
          <p:nvPr/>
        </p:nvSpPr>
        <p:spPr>
          <a:xfrm>
            <a:off x="1396042" y="5343411"/>
            <a:ext cx="729265" cy="64805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</a:t>
            </a:r>
            <a:r>
              <a:rPr lang="ru-RU" sz="1800" b="1" dirty="0" smtClean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5</a:t>
            </a:r>
            <a:endParaRPr dirty="0">
              <a:solidFill>
                <a:schemeClr val="dk2"/>
              </a:solidFill>
              <a:latin typeface="Maven Pro Black"/>
              <a:ea typeface="Maven Pro Black"/>
              <a:cs typeface="Maven Pro Black"/>
              <a:sym typeface="Maven Pro Black"/>
            </a:endParaRPr>
          </a:p>
        </p:txBody>
      </p:sp>
      <p:sp>
        <p:nvSpPr>
          <p:cNvPr id="33" name="Google Shape;320;p30"/>
          <p:cNvSpPr/>
          <p:nvPr/>
        </p:nvSpPr>
        <p:spPr>
          <a:xfrm>
            <a:off x="3699120" y="5667436"/>
            <a:ext cx="4600501" cy="171031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2286569" y="1859805"/>
            <a:ext cx="8349740" cy="397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1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indent="0">
              <a:lnSpc>
                <a:spcPct val="120000"/>
              </a:lnSpc>
              <a:defRPr/>
            </a:pP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i="1" dirty="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работы учащихся: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ru-RU" sz="24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подобия: измерение высоты предмета на местности</a:t>
            </a: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«Симметрия в пространстве» </a:t>
            </a:r>
            <a:endParaRPr lang="ru-RU" sz="2400" dirty="0">
              <a:solidFill>
                <a:schemeClr val="accent3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defRPr/>
            </a:pPr>
            <a:endParaRPr lang="ru-RU" sz="2400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defRPr/>
            </a:pP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Правильные многогранники» </a:t>
            </a:r>
            <a:endParaRPr lang="ru-RU" sz="2400" dirty="0" smtClean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defRPr/>
            </a:pP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Золотое сечение</a:t>
            </a: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пирамид</a:t>
            </a: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ru-RU" sz="2400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Геометрия вокруг нас</a:t>
            </a: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lnSpc>
                <a:spcPct val="110000"/>
              </a:lnSpc>
              <a:defRPr/>
            </a:pP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Лист Мебиуса»</a:t>
            </a:r>
            <a:endParaRPr lang="ru-RU" sz="2400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444" b="18307"/>
          <a:stretch/>
        </p:blipFill>
        <p:spPr>
          <a:xfrm>
            <a:off x="6482248" y="3659197"/>
            <a:ext cx="2009663" cy="23549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7480" b="10402"/>
          <a:stretch/>
        </p:blipFill>
        <p:spPr>
          <a:xfrm>
            <a:off x="8514739" y="2955502"/>
            <a:ext cx="2173907" cy="20903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927351" y="765175"/>
            <a:ext cx="6176963" cy="104298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должен быть:</a:t>
            </a:r>
            <a:endParaRPr lang="ru-RU" alt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1493388" y="1389413"/>
            <a:ext cx="8818200" cy="4282527"/>
          </a:xfrm>
        </p:spPr>
        <p:txBody>
          <a:bodyPr>
            <a:normAutofit fontScale="85000" lnSpcReduction="10000"/>
          </a:bodyPr>
          <a:lstStyle/>
          <a:p>
            <a:pPr marL="114300" indent="0" eaLnBrk="1" hangingPunct="1">
              <a:buNone/>
            </a:pPr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творческим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профессионально грамотным, способным к экспериментальной и научно-исследовательской деятельности, умелым организатором учебно-воспитательного процесса, интеллигентным, эрудированным, владеть современными образовательными технологиями . Для учителя должны быть характерны: желание работать нестандартно, поисковая активность, знание психологии одаренных детей, готовность к сотрудничеству, стремление к интеллектуальному совершенствованию, умение создать доверительные межличностные отношения, признавать право одаренного ребенка на ошибку, уважение любой его идеи, обсуждение </a:t>
            </a:r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учащимися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целей и задач совместной деятельности.   </a:t>
            </a:r>
            <a:r>
              <a:rPr lang="ru-RU" alt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одарёнными детьми должна начинаться с работы над собой, с повышения своего профессионального уровня.</a:t>
            </a:r>
            <a:endParaRPr lang="ru-RU" alt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15" y="2607096"/>
            <a:ext cx="1757362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389368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8" y="765175"/>
            <a:ext cx="7467600" cy="6540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altLang="ru-RU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учителям:</a:t>
            </a:r>
            <a:endParaRPr lang="ru-RU" altLang="ru-RU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710047" y="1557338"/>
            <a:ext cx="8130867" cy="4248150"/>
          </a:xfrm>
        </p:spPr>
        <p:txBody>
          <a:bodyPr rtlCol="0">
            <a:normAutofit fontScale="92500" lnSpcReduction="20000"/>
          </a:bodyPr>
          <a:lstStyle/>
          <a:p>
            <a:pPr marL="384048" indent="-384048">
              <a:lnSpc>
                <a:spcPct val="11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Учителю не следует уделять слишком много внимания     игровому обучению с ярко выраженным элементом </a:t>
            </a:r>
            <a:r>
              <a:rPr lang="ru-RU" altLang="ru-RU" sz="2200" dirty="0" err="1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соревновательности</a:t>
            </a:r>
            <a:r>
              <a:rPr lang="ru-RU" altLang="ru-RU" sz="2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Одаренный ребенок будет чаще всего оказываться победителем, что может вызвать неприязнь соучеников и не благоприятствует созданию атмосферы всеобщей заинтересованности, к которой стремится учитель. </a:t>
            </a:r>
          </a:p>
          <a:p>
            <a:pPr marL="384048" indent="-384048">
              <a:lnSpc>
                <a:spcPct val="10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200" dirty="0" smtClean="0">
                <a:solidFill>
                  <a:schemeClr val="accent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не должен возводить одаренного ребенка на      пьедестал или делать из него вундеркинда в глазах других учеников. Успехи его будут должным образом оценены, а неуместное выпячивание его исключительности достижений рождает чаще всего раздражение, ревность и отторжение вместо ожидаемой похвалы. Другая крайность — преднамеренное публичное принижение уникальных способностей и даже сарказм со стороны учителя,— конечно, недопустима. </a:t>
            </a:r>
          </a:p>
          <a:p>
            <a:pPr marL="384048" indent="-384048">
              <a:lnSpc>
                <a:spcPct val="100000"/>
              </a:lnSpc>
              <a:buFont typeface="Franklin Gothic Book" panose="020B0503020102020204" pitchFamily="34" charset="0"/>
              <a:buChar char="■"/>
              <a:defRPr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138990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88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27"/>
          <p:cNvGrpSpPr/>
          <p:nvPr/>
        </p:nvGrpSpPr>
        <p:grpSpPr>
          <a:xfrm rot="10800000">
            <a:off x="1508802" y="912076"/>
            <a:ext cx="1237846" cy="872004"/>
            <a:chOff x="621403" y="597265"/>
            <a:chExt cx="1588204" cy="1118814"/>
          </a:xfrm>
        </p:grpSpPr>
        <p:sp>
          <p:nvSpPr>
            <p:cNvPr id="295" name="Google Shape;295;p27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228" t="49396" r="9548"/>
          <a:stretch/>
        </p:blipFill>
        <p:spPr>
          <a:xfrm>
            <a:off x="2797392" y="912076"/>
            <a:ext cx="7104840" cy="37057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222" y="4073236"/>
            <a:ext cx="2473010" cy="191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59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620714"/>
            <a:ext cx="7467600" cy="725487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80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учителям:</a:t>
            </a:r>
            <a:endParaRPr lang="ru-RU" altLang="ru-RU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508166" y="1628776"/>
            <a:ext cx="8475622" cy="4176713"/>
          </a:xfrm>
        </p:spPr>
        <p:txBody>
          <a:bodyPr rtlCol="0">
            <a:normAutofit/>
          </a:bodyPr>
          <a:lstStyle/>
          <a:p>
            <a:pPr marL="384048" indent="-384048">
              <a:lnSpc>
                <a:spcPct val="8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занимайтесь наставлениями, помогайте детям действовать независимо, не давайте прямых инструкций относительно того, чем они должны заниматься . </a:t>
            </a:r>
          </a:p>
          <a:p>
            <a:pPr marL="384048" indent="-384048">
              <a:lnSpc>
                <a:spcPct val="8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сдерживайте инициативы и не делайте за них то, что они могут сделать самостоятельно . </a:t>
            </a:r>
          </a:p>
          <a:p>
            <a:pPr marL="384048" indent="-384048">
              <a:lnSpc>
                <a:spcPct val="8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Научите школьников прослеживать </a:t>
            </a:r>
            <a:r>
              <a:rPr lang="ru-RU" altLang="ru-RU" sz="2000" dirty="0" err="1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altLang="ru-RU" sz="20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связи и использовать знания, полученные при изучении других предметов.  </a:t>
            </a:r>
          </a:p>
          <a:p>
            <a:pPr marL="384048" indent="-384048">
              <a:lnSpc>
                <a:spcPct val="8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Приучайте детей к навыкам самостоятельного решения проблем, исследования и анализа ситуации.  </a:t>
            </a:r>
          </a:p>
          <a:p>
            <a:pPr marL="384048" indent="-384048">
              <a:lnSpc>
                <a:spcPct val="8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трудные ситуации, возникшие в школе или дома, как область приложения полученных навыков при решении задач.  </a:t>
            </a:r>
          </a:p>
          <a:p>
            <a:pPr marL="384048" indent="-384048">
              <a:lnSpc>
                <a:spcPct val="80000"/>
              </a:lnSpc>
              <a:buFont typeface="Franklin Gothic Book" panose="020B0503020102020204" pitchFamily="34" charset="0"/>
              <a:buChar char="■"/>
              <a:defRPr/>
            </a:pPr>
            <a:r>
              <a:rPr lang="ru-RU" altLang="ru-RU" sz="2000" dirty="0" smtClean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Помогайте детям научиться управлять процессом усвоения знаний .</a:t>
            </a:r>
          </a:p>
        </p:txBody>
      </p:sp>
    </p:spTree>
    <p:extLst>
      <p:ext uri="{BB962C8B-B14F-4D97-AF65-F5344CB8AC3E}">
        <p14:creationId xmlns:p14="http://schemas.microsoft.com/office/powerpoint/2010/main" val="1016612402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1981199" y="760020"/>
            <a:ext cx="7673439" cy="184067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1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человеке – солнце,</a:t>
            </a:r>
            <a:br>
              <a:rPr lang="ru-RU" altLang="ru-RU" sz="31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только дайте ему светить.</a:t>
            </a:r>
            <a:r>
              <a:rPr lang="ru-RU" alt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alt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alt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i="1" smtClean="0">
                <a:solidFill>
                  <a:srgbClr val="1A3B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Сократ</a:t>
            </a:r>
            <a:r>
              <a:rPr lang="ru-RU" altLang="ru-RU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endParaRPr lang="ru-RU" altLang="ru-RU" sz="2400" dirty="0"/>
          </a:p>
        </p:txBody>
      </p:sp>
      <p:pic>
        <p:nvPicPr>
          <p:cNvPr id="24579" name="Рисунок 2" descr="i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04" y="2386940"/>
            <a:ext cx="5547715" cy="339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135127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xfrm>
            <a:off x="1353787" y="836614"/>
            <a:ext cx="8126763" cy="4968875"/>
          </a:xfrm>
        </p:spPr>
        <p:txBody>
          <a:bodyPr rtlCol="0">
            <a:normAutofit/>
          </a:bodyPr>
          <a:lstStyle/>
          <a:p>
            <a:pPr marL="274320" indent="-274320">
              <a:lnSpc>
                <a:spcPct val="100000"/>
              </a:lnSpc>
              <a:buNone/>
              <a:defRPr/>
            </a:pPr>
            <a:r>
              <a:rPr lang="ru-RU" sz="3600" b="1" dirty="0" smtClean="0">
                <a:solidFill>
                  <a:schemeClr val="accent2"/>
                </a:solidFill>
              </a:rPr>
              <a:t>  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</a:t>
            </a:r>
          </a:p>
          <a:p>
            <a:pPr marL="274320" indent="-274320">
              <a:lnSpc>
                <a:spcPct val="100000"/>
              </a:lnSpc>
              <a:buNone/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Ниже перечислены личностные черты и деловые качества,  которые учитель встречает у своих учеников.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algn="ctr">
              <a:buNone/>
              <a:defRPr/>
            </a:pPr>
            <a:r>
              <a:rPr lang="ru-RU" dirty="0" smtClean="0"/>
              <a:t>   </a:t>
            </a:r>
          </a:p>
          <a:p>
            <a:pPr marL="274320" indent="-274320">
              <a:buNone/>
              <a:defRPr/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Выберите номера качеств личности, </a:t>
            </a:r>
          </a:p>
          <a:p>
            <a:pPr marL="274320" indent="-274320">
              <a:buNone/>
              <a:defRPr/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которые Вам    нравятся в учениках</a:t>
            </a:r>
          </a:p>
          <a:p>
            <a:pPr marL="274320" indent="-274320">
              <a:buNone/>
              <a:defRPr/>
            </a:pPr>
            <a:r>
              <a:rPr lang="ru-RU" sz="2400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</a:t>
            </a:r>
          </a:p>
        </p:txBody>
      </p:sp>
      <p:pic>
        <p:nvPicPr>
          <p:cNvPr id="2560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150" y="2873828"/>
            <a:ext cx="2457450" cy="267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984695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idx="1"/>
          </p:nvPr>
        </p:nvSpPr>
        <p:spPr>
          <a:xfrm>
            <a:off x="1460665" y="831273"/>
            <a:ext cx="9286504" cy="5260769"/>
          </a:xfrm>
        </p:spPr>
        <p:txBody>
          <a:bodyPr rtlCol="0">
            <a:noAutofit/>
          </a:bodyPr>
          <a:lstStyle/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Дисциплинированный.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Неровно успевающий.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Организованный.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Выбивающийся из общего темпа.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Эрудированный.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Странный в поведении, непонятный.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Умеющий поддержать общее дело.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Выскакивающий на уроке с нелепыми замечаниями.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Стабильно успевающий (всегда хорошо учится).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Занятый своими делами (индивидуалист).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Быстро, «на лету» схватывающий.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Не умеющий общаться, конфликтный.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Общающийся легко, приятный в общении.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Иногда тугодум, иногда не может понять очевидного.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Ясно,  понятно для всех выражающий свои мысли.</a:t>
            </a:r>
          </a:p>
          <a:p>
            <a:pPr marL="800100" lvl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Не всегда желающий подчиняться большинству  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       или официальному руководителю. </a:t>
            </a:r>
          </a:p>
        </p:txBody>
      </p:sp>
      <p:pic>
        <p:nvPicPr>
          <p:cNvPr id="7172" name="Picture 4" descr="AG00315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7" y="1116281"/>
            <a:ext cx="19129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170259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24114" y="692149"/>
            <a:ext cx="6911975" cy="102235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smtClean="0">
                <a:solidFill>
                  <a:schemeClr val="accent1">
                    <a:lumMod val="75000"/>
                  </a:schemeClr>
                </a:solidFill>
                <a:latin typeface="VivaldiD CL"/>
              </a:rPr>
              <a:t>Каких номеров у Вас больше? Четных или нечетных?</a:t>
            </a:r>
            <a:endParaRPr lang="ru-RU" altLang="ru-RU" sz="3200" dirty="0">
              <a:solidFill>
                <a:schemeClr val="accent1">
                  <a:lumMod val="75000"/>
                </a:schemeClr>
              </a:solidFill>
              <a:latin typeface="VivaldiD CL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460665" y="1714501"/>
            <a:ext cx="8089735" cy="1655763"/>
          </a:xfrm>
        </p:spPr>
        <p:txBody>
          <a:bodyPr rtlCol="0">
            <a:normAutofit/>
          </a:bodyPr>
          <a:lstStyle/>
          <a:p>
            <a:pPr marL="384048" indent="-384048">
              <a:buNone/>
              <a:defRPr/>
            </a:pPr>
            <a:r>
              <a:rPr lang="ru-RU" altLang="ru-RU" dirty="0" smtClean="0"/>
              <a:t>   </a:t>
            </a:r>
            <a:r>
              <a:rPr lang="ru-RU" altLang="ru-RU" sz="2800" b="1" dirty="0" smtClean="0">
                <a:solidFill>
                  <a:srgbClr val="0070C0"/>
                </a:solidFill>
              </a:rPr>
              <a:t>Если чётных   больше, то …..</a:t>
            </a:r>
          </a:p>
          <a:p>
            <a:pPr marL="384048" indent="-384048">
              <a:lnSpc>
                <a:spcPct val="110000"/>
              </a:lnSpc>
              <a:buNone/>
              <a:defRPr/>
            </a:pPr>
            <a:r>
              <a:rPr lang="ru-RU" alt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alt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84048" indent="-384048">
              <a:lnSpc>
                <a:spcPct val="110000"/>
              </a:lnSpc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b="1" dirty="0" smtClean="0"/>
              <a:t> </a:t>
            </a:r>
          </a:p>
        </p:txBody>
      </p:sp>
      <p:pic>
        <p:nvPicPr>
          <p:cNvPr id="2765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80" y="2518078"/>
            <a:ext cx="4884986" cy="32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759805"/>
      </p:ext>
    </p:extLst>
  </p:cSld>
  <p:clrMapOvr>
    <a:masterClrMapping/>
  </p:clrMapOvr>
  <p:transition>
    <p:split orient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01932" y="1040988"/>
            <a:ext cx="7079778" cy="6735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dirty="0">
                <a:solidFill>
                  <a:srgbClr val="0070C0"/>
                </a:solidFill>
              </a:rPr>
              <a:t> Если чётных   больше, то </a:t>
            </a:r>
            <a:r>
              <a:rPr lang="ru-RU" altLang="ru-RU" sz="2400" dirty="0" smtClean="0">
                <a:solidFill>
                  <a:srgbClr val="0070C0"/>
                </a:solidFill>
              </a:rPr>
              <a:t>…..</a:t>
            </a:r>
            <a:endParaRPr lang="ru-RU" altLang="ru-RU" sz="2400" dirty="0">
              <a:solidFill>
                <a:schemeClr val="accent1">
                  <a:lumMod val="75000"/>
                </a:schemeClr>
              </a:solidFill>
              <a:latin typeface="VivaldiD CL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460665" y="1714501"/>
            <a:ext cx="9286504" cy="1655763"/>
          </a:xfrm>
        </p:spPr>
        <p:txBody>
          <a:bodyPr rtlCol="0">
            <a:normAutofit fontScale="92500"/>
          </a:bodyPr>
          <a:lstStyle/>
          <a:p>
            <a:pPr marL="384048" indent="-384048">
              <a:buNone/>
              <a:defRPr/>
            </a:pPr>
            <a:r>
              <a:rPr lang="ru-RU" alt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– нестандартный учитель</a:t>
            </a:r>
            <a:r>
              <a:rPr lang="ru-RU" alt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умеющий обнаружить,</a:t>
            </a:r>
          </a:p>
          <a:p>
            <a:pPr marL="384048" indent="-384048">
              <a:lnSpc>
                <a:spcPct val="110000"/>
              </a:lnSpc>
              <a:buNone/>
              <a:defRPr/>
            </a:pPr>
            <a:r>
              <a:rPr lang="ru-RU" alt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выявить, разглядеть скрытую незаурядную одарённость. </a:t>
            </a:r>
          </a:p>
          <a:p>
            <a:pPr marL="384048" indent="-384048">
              <a:lnSpc>
                <a:spcPct val="110000"/>
              </a:lnSpc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b="1" dirty="0" smtClean="0"/>
              <a:t> </a:t>
            </a:r>
          </a:p>
        </p:txBody>
      </p:sp>
      <p:pic>
        <p:nvPicPr>
          <p:cNvPr id="2765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064" y="2896942"/>
            <a:ext cx="4550281" cy="303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81990"/>
      </p:ext>
    </p:extLst>
  </p:cSld>
  <p:clrMapOvr>
    <a:masterClrMapping/>
  </p:clrMapOvr>
  <p:transition>
    <p:split orient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915" y="1322462"/>
            <a:ext cx="5559695" cy="41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3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/>
          <p:nvPr/>
        </p:nvSpPr>
        <p:spPr>
          <a:xfrm rot="4981365">
            <a:off x="2007752" y="1944648"/>
            <a:ext cx="3107740" cy="3145876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2"/>
          <p:cNvSpPr/>
          <p:nvPr/>
        </p:nvSpPr>
        <p:spPr>
          <a:xfrm>
            <a:off x="5591830" y="1217157"/>
            <a:ext cx="3867088" cy="171031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4652715" y="1398747"/>
            <a:ext cx="6106329" cy="385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2588" indent="-382588" algn="l" defTabSz="685800" rtl="0" eaLnBrk="0" fontAlgn="base" hangingPunct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–"/>
              <a:defRPr sz="20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■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–"/>
              <a:defRPr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■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«Одаренность - это маленький росточек, проклюнувшийся из земли, требующий к себе особого внимания. Необходимо холить и лелеять, ухаживать за ним, сделать все необходимое, чтобы он вырос и дал обильный плод»</a:t>
            </a:r>
          </a:p>
          <a:p>
            <a:pPr marL="0" marR="0" lvl="0" indent="0" algn="r" defTabSz="685800" rtl="0" eaLnBrk="1" fontAlgn="base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ea typeface="+mn-ea"/>
                <a:cs typeface="+mn-cs"/>
              </a:rPr>
              <a:t>В.А. Сухомлинский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259" y="3517586"/>
            <a:ext cx="3007611" cy="20194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5"/>
          <p:cNvSpPr/>
          <p:nvPr/>
        </p:nvSpPr>
        <p:spPr>
          <a:xfrm>
            <a:off x="1837176" y="2020075"/>
            <a:ext cx="3867088" cy="171031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5"/>
          <p:cNvSpPr txBox="1">
            <a:spLocks noGrp="1"/>
          </p:cNvSpPr>
          <p:nvPr>
            <p:ph type="title"/>
          </p:nvPr>
        </p:nvSpPr>
        <p:spPr>
          <a:xfrm>
            <a:off x="1760350" y="1427600"/>
            <a:ext cx="847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Одаренный ребенок</a:t>
            </a:r>
            <a:endParaRPr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840679" y="2412361"/>
            <a:ext cx="6310251" cy="3652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●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○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ven Pro"/>
              <a:buChar char="■"/>
              <a:defRPr sz="1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ребенок, который выделяется яркими, очевидными, иногда выдающимися достижениями (или имеет внутренние предпосылки для таких достижений) в том или ином виде деятельности.</a:t>
            </a:r>
          </a:p>
          <a:p>
            <a:pPr marL="384048" indent="-384048">
              <a:buFont typeface="Franklin Gothic Book" panose="020B0503020102020204" pitchFamily="34" charset="0"/>
              <a:buChar char="■"/>
              <a:defRPr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919" y="2783575"/>
            <a:ext cx="3200855" cy="23226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/>
          <p:nvPr/>
        </p:nvSpPr>
        <p:spPr>
          <a:xfrm>
            <a:off x="4012926" y="1786150"/>
            <a:ext cx="4600501" cy="171031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8"/>
          <p:cNvSpPr/>
          <p:nvPr/>
        </p:nvSpPr>
        <p:spPr>
          <a:xfrm>
            <a:off x="9592459" y="1786155"/>
            <a:ext cx="1184020" cy="1032269"/>
          </a:xfrm>
          <a:custGeom>
            <a:avLst/>
            <a:gdLst/>
            <a:ahLst/>
            <a:cxnLst/>
            <a:rect l="l" t="t" r="r" b="b"/>
            <a:pathLst>
              <a:path w="1184020" h="1032269" extrusionOk="0">
                <a:moveTo>
                  <a:pt x="211073" y="0"/>
                </a:moveTo>
                <a:cubicBezTo>
                  <a:pt x="203073" y="4194"/>
                  <a:pt x="195579" y="6081"/>
                  <a:pt x="203708" y="1389"/>
                </a:cubicBezTo>
                <a:cubicBezTo>
                  <a:pt x="208914" y="-1609"/>
                  <a:pt x="196214" y="-384"/>
                  <a:pt x="193421" y="16470"/>
                </a:cubicBezTo>
                <a:cubicBezTo>
                  <a:pt x="190944" y="31234"/>
                  <a:pt x="202564" y="58197"/>
                  <a:pt x="196151" y="70247"/>
                </a:cubicBezTo>
                <a:cubicBezTo>
                  <a:pt x="190435" y="81073"/>
                  <a:pt x="166115" y="72031"/>
                  <a:pt x="163639" y="86915"/>
                </a:cubicBezTo>
                <a:cubicBezTo>
                  <a:pt x="161734" y="98260"/>
                  <a:pt x="171385" y="125774"/>
                  <a:pt x="161035" y="133152"/>
                </a:cubicBezTo>
                <a:cubicBezTo>
                  <a:pt x="150177" y="140934"/>
                  <a:pt x="132651" y="138613"/>
                  <a:pt x="127508" y="154781"/>
                </a:cubicBezTo>
                <a:cubicBezTo>
                  <a:pt x="124967" y="162867"/>
                  <a:pt x="127253" y="180267"/>
                  <a:pt x="121158" y="186333"/>
                </a:cubicBezTo>
                <a:cubicBezTo>
                  <a:pt x="110362" y="197139"/>
                  <a:pt x="92963" y="190770"/>
                  <a:pt x="85471" y="204986"/>
                </a:cubicBezTo>
                <a:cubicBezTo>
                  <a:pt x="80835" y="213689"/>
                  <a:pt x="74612" y="235904"/>
                  <a:pt x="78930" y="245467"/>
                </a:cubicBezTo>
                <a:cubicBezTo>
                  <a:pt x="80136" y="248219"/>
                  <a:pt x="83947" y="249792"/>
                  <a:pt x="84073" y="252809"/>
                </a:cubicBezTo>
                <a:cubicBezTo>
                  <a:pt x="84137" y="255640"/>
                  <a:pt x="60134" y="264579"/>
                  <a:pt x="56451" y="270272"/>
                </a:cubicBezTo>
                <a:cubicBezTo>
                  <a:pt x="45656" y="287202"/>
                  <a:pt x="70294" y="303623"/>
                  <a:pt x="57658" y="318492"/>
                </a:cubicBezTo>
                <a:cubicBezTo>
                  <a:pt x="45973" y="332278"/>
                  <a:pt x="21526" y="315914"/>
                  <a:pt x="7683" y="329803"/>
                </a:cubicBezTo>
                <a:cubicBezTo>
                  <a:pt x="-6033" y="343534"/>
                  <a:pt x="2476" y="369546"/>
                  <a:pt x="4063" y="385762"/>
                </a:cubicBezTo>
                <a:lnTo>
                  <a:pt x="938910" y="1032269"/>
                </a:lnTo>
                <a:cubicBezTo>
                  <a:pt x="940625" y="1027621"/>
                  <a:pt x="942593" y="1023068"/>
                  <a:pt x="943863" y="1018382"/>
                </a:cubicBezTo>
                <a:cubicBezTo>
                  <a:pt x="945514" y="1012717"/>
                  <a:pt x="943165" y="1002265"/>
                  <a:pt x="947292" y="998138"/>
                </a:cubicBezTo>
                <a:cubicBezTo>
                  <a:pt x="955674" y="989686"/>
                  <a:pt x="968819" y="985146"/>
                  <a:pt x="974660" y="974129"/>
                </a:cubicBezTo>
                <a:cubicBezTo>
                  <a:pt x="981772" y="960692"/>
                  <a:pt x="982408" y="943522"/>
                  <a:pt x="993330" y="931863"/>
                </a:cubicBezTo>
                <a:cubicBezTo>
                  <a:pt x="1001775" y="922827"/>
                  <a:pt x="1015682" y="914508"/>
                  <a:pt x="1017904" y="900907"/>
                </a:cubicBezTo>
                <a:cubicBezTo>
                  <a:pt x="1019746" y="889667"/>
                  <a:pt x="1010665" y="873773"/>
                  <a:pt x="1012126" y="864788"/>
                </a:cubicBezTo>
                <a:cubicBezTo>
                  <a:pt x="1012380" y="863366"/>
                  <a:pt x="1031366" y="868331"/>
                  <a:pt x="1032383" y="868166"/>
                </a:cubicBezTo>
                <a:cubicBezTo>
                  <a:pt x="1036256" y="867556"/>
                  <a:pt x="1031874" y="845160"/>
                  <a:pt x="1046479" y="838004"/>
                </a:cubicBezTo>
                <a:cubicBezTo>
                  <a:pt x="1071054" y="825951"/>
                  <a:pt x="1083754" y="846068"/>
                  <a:pt x="1101026" y="844551"/>
                </a:cubicBezTo>
                <a:lnTo>
                  <a:pt x="1111567" y="829469"/>
                </a:lnTo>
                <a:lnTo>
                  <a:pt x="1124267" y="810813"/>
                </a:lnTo>
                <a:lnTo>
                  <a:pt x="1139380" y="789185"/>
                </a:lnTo>
                <a:cubicBezTo>
                  <a:pt x="1137347" y="784251"/>
                  <a:pt x="1131633" y="780466"/>
                  <a:pt x="1130808" y="775494"/>
                </a:cubicBezTo>
                <a:cubicBezTo>
                  <a:pt x="1129664" y="768166"/>
                  <a:pt x="1146746" y="721367"/>
                  <a:pt x="1151445" y="713975"/>
                </a:cubicBezTo>
                <a:cubicBezTo>
                  <a:pt x="1160081" y="700463"/>
                  <a:pt x="1171321" y="684448"/>
                  <a:pt x="1184021" y="672700"/>
                </a:cubicBezTo>
                <a:lnTo>
                  <a:pt x="211073" y="0"/>
                </a:lnTo>
                <a:close/>
              </a:path>
            </a:pathLst>
          </a:custGeom>
          <a:solidFill>
            <a:srgbClr val="FFFFFF">
              <a:alpha val="40510"/>
            </a:srgbClr>
          </a:solidFill>
          <a:ln>
            <a:noFill/>
          </a:ln>
          <a:effectLst>
            <a:outerShdw dist="9525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61888" y="941181"/>
            <a:ext cx="68961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>
              <a:defRPr/>
            </a:pPr>
            <a:r>
              <a:rPr lang="ru-RU" alt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с одаренными детьми включает в себя следующие компоненты: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1653573" y="2183536"/>
            <a:ext cx="8530896" cy="251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2588" indent="-382588" algn="l" defTabSz="685800" rtl="0" eaLnBrk="0" fontAlgn="base" hangingPunct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–"/>
              <a:defRPr sz="20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■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–"/>
              <a:defRPr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■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выявление одаренных детей;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развитие творческих способностей на уроках;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развитие способностей во внеурочной  деятельности;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создание условий для всестороннего развития одаренных детей.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25000"/>
                </a:scheme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021" y="4200991"/>
            <a:ext cx="2695710" cy="17980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"/>
          <p:cNvSpPr/>
          <p:nvPr/>
        </p:nvSpPr>
        <p:spPr>
          <a:xfrm>
            <a:off x="4012926" y="1786150"/>
            <a:ext cx="4600501" cy="171031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8"/>
          <p:cNvSpPr/>
          <p:nvPr/>
        </p:nvSpPr>
        <p:spPr>
          <a:xfrm>
            <a:off x="9592459" y="1786155"/>
            <a:ext cx="1184020" cy="1032269"/>
          </a:xfrm>
          <a:custGeom>
            <a:avLst/>
            <a:gdLst/>
            <a:ahLst/>
            <a:cxnLst/>
            <a:rect l="l" t="t" r="r" b="b"/>
            <a:pathLst>
              <a:path w="1184020" h="1032269" extrusionOk="0">
                <a:moveTo>
                  <a:pt x="211073" y="0"/>
                </a:moveTo>
                <a:cubicBezTo>
                  <a:pt x="203073" y="4194"/>
                  <a:pt x="195579" y="6081"/>
                  <a:pt x="203708" y="1389"/>
                </a:cubicBezTo>
                <a:cubicBezTo>
                  <a:pt x="208914" y="-1609"/>
                  <a:pt x="196214" y="-384"/>
                  <a:pt x="193421" y="16470"/>
                </a:cubicBezTo>
                <a:cubicBezTo>
                  <a:pt x="190944" y="31234"/>
                  <a:pt x="202564" y="58197"/>
                  <a:pt x="196151" y="70247"/>
                </a:cubicBezTo>
                <a:cubicBezTo>
                  <a:pt x="190435" y="81073"/>
                  <a:pt x="166115" y="72031"/>
                  <a:pt x="163639" y="86915"/>
                </a:cubicBezTo>
                <a:cubicBezTo>
                  <a:pt x="161734" y="98260"/>
                  <a:pt x="171385" y="125774"/>
                  <a:pt x="161035" y="133152"/>
                </a:cubicBezTo>
                <a:cubicBezTo>
                  <a:pt x="150177" y="140934"/>
                  <a:pt x="132651" y="138613"/>
                  <a:pt x="127508" y="154781"/>
                </a:cubicBezTo>
                <a:cubicBezTo>
                  <a:pt x="124967" y="162867"/>
                  <a:pt x="127253" y="180267"/>
                  <a:pt x="121158" y="186333"/>
                </a:cubicBezTo>
                <a:cubicBezTo>
                  <a:pt x="110362" y="197139"/>
                  <a:pt x="92963" y="190770"/>
                  <a:pt x="85471" y="204986"/>
                </a:cubicBezTo>
                <a:cubicBezTo>
                  <a:pt x="80835" y="213689"/>
                  <a:pt x="74612" y="235904"/>
                  <a:pt x="78930" y="245467"/>
                </a:cubicBezTo>
                <a:cubicBezTo>
                  <a:pt x="80136" y="248219"/>
                  <a:pt x="83947" y="249792"/>
                  <a:pt x="84073" y="252809"/>
                </a:cubicBezTo>
                <a:cubicBezTo>
                  <a:pt x="84137" y="255640"/>
                  <a:pt x="60134" y="264579"/>
                  <a:pt x="56451" y="270272"/>
                </a:cubicBezTo>
                <a:cubicBezTo>
                  <a:pt x="45656" y="287202"/>
                  <a:pt x="70294" y="303623"/>
                  <a:pt x="57658" y="318492"/>
                </a:cubicBezTo>
                <a:cubicBezTo>
                  <a:pt x="45973" y="332278"/>
                  <a:pt x="21526" y="315914"/>
                  <a:pt x="7683" y="329803"/>
                </a:cubicBezTo>
                <a:cubicBezTo>
                  <a:pt x="-6033" y="343534"/>
                  <a:pt x="2476" y="369546"/>
                  <a:pt x="4063" y="385762"/>
                </a:cubicBezTo>
                <a:lnTo>
                  <a:pt x="938910" y="1032269"/>
                </a:lnTo>
                <a:cubicBezTo>
                  <a:pt x="940625" y="1027621"/>
                  <a:pt x="942593" y="1023068"/>
                  <a:pt x="943863" y="1018382"/>
                </a:cubicBezTo>
                <a:cubicBezTo>
                  <a:pt x="945514" y="1012717"/>
                  <a:pt x="943165" y="1002265"/>
                  <a:pt x="947292" y="998138"/>
                </a:cubicBezTo>
                <a:cubicBezTo>
                  <a:pt x="955674" y="989686"/>
                  <a:pt x="968819" y="985146"/>
                  <a:pt x="974660" y="974129"/>
                </a:cubicBezTo>
                <a:cubicBezTo>
                  <a:pt x="981772" y="960692"/>
                  <a:pt x="982408" y="943522"/>
                  <a:pt x="993330" y="931863"/>
                </a:cubicBezTo>
                <a:cubicBezTo>
                  <a:pt x="1001775" y="922827"/>
                  <a:pt x="1015682" y="914508"/>
                  <a:pt x="1017904" y="900907"/>
                </a:cubicBezTo>
                <a:cubicBezTo>
                  <a:pt x="1019746" y="889667"/>
                  <a:pt x="1010665" y="873773"/>
                  <a:pt x="1012126" y="864788"/>
                </a:cubicBezTo>
                <a:cubicBezTo>
                  <a:pt x="1012380" y="863366"/>
                  <a:pt x="1031366" y="868331"/>
                  <a:pt x="1032383" y="868166"/>
                </a:cubicBezTo>
                <a:cubicBezTo>
                  <a:pt x="1036256" y="867556"/>
                  <a:pt x="1031874" y="845160"/>
                  <a:pt x="1046479" y="838004"/>
                </a:cubicBezTo>
                <a:cubicBezTo>
                  <a:pt x="1071054" y="825951"/>
                  <a:pt x="1083754" y="846068"/>
                  <a:pt x="1101026" y="844551"/>
                </a:cubicBezTo>
                <a:lnTo>
                  <a:pt x="1111567" y="829469"/>
                </a:lnTo>
                <a:lnTo>
                  <a:pt x="1124267" y="810813"/>
                </a:lnTo>
                <a:lnTo>
                  <a:pt x="1139380" y="789185"/>
                </a:lnTo>
                <a:cubicBezTo>
                  <a:pt x="1137347" y="784251"/>
                  <a:pt x="1131633" y="780466"/>
                  <a:pt x="1130808" y="775494"/>
                </a:cubicBezTo>
                <a:cubicBezTo>
                  <a:pt x="1129664" y="768166"/>
                  <a:pt x="1146746" y="721367"/>
                  <a:pt x="1151445" y="713975"/>
                </a:cubicBezTo>
                <a:cubicBezTo>
                  <a:pt x="1160081" y="700463"/>
                  <a:pt x="1171321" y="684448"/>
                  <a:pt x="1184021" y="672700"/>
                </a:cubicBezTo>
                <a:lnTo>
                  <a:pt x="211073" y="0"/>
                </a:lnTo>
                <a:close/>
              </a:path>
            </a:pathLst>
          </a:custGeom>
          <a:solidFill>
            <a:srgbClr val="FFFFFF">
              <a:alpha val="40510"/>
            </a:srgbClr>
          </a:solidFill>
          <a:ln>
            <a:noFill/>
          </a:ln>
          <a:effectLst>
            <a:outerShdw dist="9525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61888" y="941181"/>
            <a:ext cx="68961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pPr>
              <a:defRPr/>
            </a:pPr>
            <a:r>
              <a:rPr lang="ru-RU" alt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с одаренными детьми включает в себя следующие компоненты: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2073769" y="2302289"/>
            <a:ext cx="8530896" cy="244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2588" indent="-382588" algn="l" defTabSz="685800" rtl="0" eaLnBrk="0" fontAlgn="base" hangingPunct="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/>
              <a:buChar char="■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–"/>
              <a:defRPr sz="20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■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–"/>
              <a:defRPr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2588" algn="l" defTabSz="685800" rtl="0" eaLnBrk="0" fontAlgn="base" hangingPunct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/>
              <a:buChar char="■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6858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выявление одаренных детей;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развитие творческих способностей на уроках;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РАЗВИТИЕ СПОСОБНОСТЕЙ ВО ВНЕУРОЧНОЙ  ДЕЯТЕЛЬНОСТИ;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создание условий для всестороннего развития одаренных детей.</a:t>
            </a:r>
          </a:p>
          <a:p>
            <a:pPr marL="457200" marR="0" lvl="0" indent="-457200" algn="l" defTabSz="6858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Trebuchet MS" panose="020B0603020202020204" pitchFamily="34" charset="0"/>
              <a:buAutoNum type="arabicPeriod"/>
              <a:tabLst/>
              <a:defRPr/>
            </a:pP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25000"/>
                </a:schemeClr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913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0"/>
          <p:cNvSpPr/>
          <p:nvPr/>
        </p:nvSpPr>
        <p:spPr>
          <a:xfrm>
            <a:off x="1380029" y="1906556"/>
            <a:ext cx="735456" cy="756128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0"/>
          <p:cNvSpPr/>
          <p:nvPr/>
        </p:nvSpPr>
        <p:spPr>
          <a:xfrm rot="2700000">
            <a:off x="1348937" y="2783730"/>
            <a:ext cx="755134" cy="764400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0"/>
          <p:cNvSpPr/>
          <p:nvPr/>
        </p:nvSpPr>
        <p:spPr>
          <a:xfrm rot="6452310">
            <a:off x="1399065" y="3667742"/>
            <a:ext cx="756167" cy="765446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0"/>
          <p:cNvSpPr/>
          <p:nvPr/>
        </p:nvSpPr>
        <p:spPr>
          <a:xfrm rot="-3249741">
            <a:off x="1365435" y="4477387"/>
            <a:ext cx="755149" cy="764416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30"/>
          <p:cNvSpPr txBox="1">
            <a:spLocks noGrp="1"/>
          </p:cNvSpPr>
          <p:nvPr>
            <p:ph type="subTitle" idx="5"/>
          </p:nvPr>
        </p:nvSpPr>
        <p:spPr>
          <a:xfrm>
            <a:off x="3135625" y="3852652"/>
            <a:ext cx="6398700" cy="29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endParaRPr dirty="0"/>
          </a:p>
        </p:txBody>
      </p:sp>
      <p:sp>
        <p:nvSpPr>
          <p:cNvPr id="334" name="Google Shape;334;p30"/>
          <p:cNvSpPr/>
          <p:nvPr/>
        </p:nvSpPr>
        <p:spPr>
          <a:xfrm>
            <a:off x="1399599" y="1927477"/>
            <a:ext cx="755100" cy="73520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01</a:t>
            </a:r>
            <a:endParaRPr sz="1800" b="1" dirty="0">
              <a:solidFill>
                <a:schemeClr val="dk2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335" name="Google Shape;335;p30"/>
          <p:cNvSpPr/>
          <p:nvPr/>
        </p:nvSpPr>
        <p:spPr>
          <a:xfrm>
            <a:off x="1312996" y="2819524"/>
            <a:ext cx="755100" cy="75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02</a:t>
            </a:r>
            <a:endParaRPr dirty="0">
              <a:solidFill>
                <a:schemeClr val="dk2"/>
              </a:solidFill>
              <a:latin typeface="Maven Pro Black"/>
              <a:ea typeface="Maven Pro Black"/>
              <a:cs typeface="Maven Pro Black"/>
              <a:sym typeface="Maven Pro Black"/>
            </a:endParaRPr>
          </a:p>
        </p:txBody>
      </p:sp>
      <p:sp>
        <p:nvSpPr>
          <p:cNvPr id="336" name="Google Shape;336;p30"/>
          <p:cNvSpPr/>
          <p:nvPr/>
        </p:nvSpPr>
        <p:spPr>
          <a:xfrm>
            <a:off x="1370207" y="3623152"/>
            <a:ext cx="755100" cy="755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03</a:t>
            </a:r>
            <a:endParaRPr sz="1800" b="1" dirty="0">
              <a:solidFill>
                <a:schemeClr val="dk2"/>
              </a:solidFill>
              <a:latin typeface="Sriracha"/>
              <a:ea typeface="Sriracha"/>
              <a:cs typeface="Sriracha"/>
              <a:sym typeface="Sriracha"/>
            </a:endParaRPr>
          </a:p>
        </p:txBody>
      </p:sp>
      <p:sp>
        <p:nvSpPr>
          <p:cNvPr id="337" name="Google Shape;337;p30"/>
          <p:cNvSpPr/>
          <p:nvPr/>
        </p:nvSpPr>
        <p:spPr>
          <a:xfrm>
            <a:off x="1386220" y="4460979"/>
            <a:ext cx="729265" cy="820427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04</a:t>
            </a:r>
            <a:endParaRPr dirty="0">
              <a:solidFill>
                <a:schemeClr val="dk2"/>
              </a:solidFill>
              <a:latin typeface="Maven Pro Black"/>
              <a:ea typeface="Maven Pro Black"/>
              <a:cs typeface="Maven Pro Black"/>
              <a:sym typeface="Maven Pro Black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836221" y="872558"/>
            <a:ext cx="7604661" cy="77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riracha"/>
              <a:buNone/>
              <a:defRPr sz="3600" b="1" i="0" u="none" strike="noStrike" cap="none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r>
              <a:rPr lang="ru-RU" altLang="ru-RU" sz="31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СПОСОБНОСТЕЙ УЧАЩИХСЯ ВО ВНЕУРОЧНОЙ ДЕЯТЕЛЬНОСТИ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2349929" y="1906556"/>
            <a:ext cx="8349740" cy="3686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rtlCol="0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1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L="914400" marR="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0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занятия с одаренными учащимися;</a:t>
            </a:r>
          </a:p>
          <a:p>
            <a:pPr marL="0" indent="0">
              <a:lnSpc>
                <a:spcPct val="120000"/>
              </a:lnSpc>
              <a:defRPr/>
            </a:pP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кружки, факультативы, </a:t>
            </a:r>
            <a:r>
              <a:rPr lang="ru-RU" sz="9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 выбору</a:t>
            </a: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спецкурсы,  элективные </a:t>
            </a:r>
            <a:r>
              <a:rPr lang="ru-RU" sz="96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</a:t>
            </a: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конкурсы и викторины;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предметные олимпиады;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работа по индивидуальным планам;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интеллектуальные  марафоны 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индивидуальные творческие задания;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ru-RU" sz="96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проекты по различной тематике.</a:t>
            </a:r>
          </a:p>
          <a:p>
            <a:pPr marL="384048" indent="-384048">
              <a:lnSpc>
                <a:spcPct val="150000"/>
              </a:lnSpc>
              <a:buFont typeface="Franklin Gothic Book" panose="020B0503020102020204" pitchFamily="34" charset="0"/>
              <a:buChar char="■"/>
              <a:defRPr/>
            </a:pPr>
            <a:endParaRPr lang="ru-RU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322;p30"/>
          <p:cNvSpPr/>
          <p:nvPr/>
        </p:nvSpPr>
        <p:spPr>
          <a:xfrm rot="2700000">
            <a:off x="1371765" y="5305716"/>
            <a:ext cx="755134" cy="764400"/>
          </a:xfrm>
          <a:custGeom>
            <a:avLst/>
            <a:gdLst/>
            <a:ahLst/>
            <a:cxnLst/>
            <a:rect l="l" t="t" r="r" b="b"/>
            <a:pathLst>
              <a:path w="1360408" h="1377102" extrusionOk="0">
                <a:moveTo>
                  <a:pt x="723965" y="140"/>
                </a:moveTo>
                <a:cubicBezTo>
                  <a:pt x="638225" y="-1322"/>
                  <a:pt x="552595" y="8600"/>
                  <a:pt x="469819" y="34039"/>
                </a:cubicBezTo>
                <a:cubicBezTo>
                  <a:pt x="440284" y="43119"/>
                  <a:pt x="411336" y="54223"/>
                  <a:pt x="383291" y="67185"/>
                </a:cubicBezTo>
                <a:cubicBezTo>
                  <a:pt x="347489" y="83729"/>
                  <a:pt x="313040" y="103513"/>
                  <a:pt x="280821" y="126263"/>
                </a:cubicBezTo>
                <a:cubicBezTo>
                  <a:pt x="241930" y="153721"/>
                  <a:pt x="206092" y="185568"/>
                  <a:pt x="174306" y="221013"/>
                </a:cubicBezTo>
                <a:cubicBezTo>
                  <a:pt x="79641" y="326568"/>
                  <a:pt x="23113" y="462306"/>
                  <a:pt x="5803" y="602424"/>
                </a:cubicBezTo>
                <a:cubicBezTo>
                  <a:pt x="-1030" y="657705"/>
                  <a:pt x="-1714" y="713682"/>
                  <a:pt x="3147" y="769154"/>
                </a:cubicBezTo>
                <a:cubicBezTo>
                  <a:pt x="13911" y="892039"/>
                  <a:pt x="55044" y="1012738"/>
                  <a:pt x="131040" y="1110840"/>
                </a:cubicBezTo>
                <a:cubicBezTo>
                  <a:pt x="175569" y="1168323"/>
                  <a:pt x="231109" y="1217427"/>
                  <a:pt x="292078" y="1256827"/>
                </a:cubicBezTo>
                <a:cubicBezTo>
                  <a:pt x="415655" y="1336689"/>
                  <a:pt x="564278" y="1379433"/>
                  <a:pt x="711440" y="1377004"/>
                </a:cubicBezTo>
                <a:cubicBezTo>
                  <a:pt x="768530" y="1376065"/>
                  <a:pt x="825642" y="1368050"/>
                  <a:pt x="880324" y="1351452"/>
                </a:cubicBezTo>
                <a:cubicBezTo>
                  <a:pt x="936848" y="1334296"/>
                  <a:pt x="990716" y="1308688"/>
                  <a:pt x="1040480" y="1276943"/>
                </a:cubicBezTo>
                <a:cubicBezTo>
                  <a:pt x="1151843" y="1205898"/>
                  <a:pt x="1244076" y="1103501"/>
                  <a:pt x="1299811" y="983453"/>
                </a:cubicBezTo>
                <a:cubicBezTo>
                  <a:pt x="1343352" y="889667"/>
                  <a:pt x="1364439" y="786103"/>
                  <a:pt x="1359771" y="682751"/>
                </a:cubicBezTo>
                <a:cubicBezTo>
                  <a:pt x="1357541" y="633307"/>
                  <a:pt x="1350392" y="583835"/>
                  <a:pt x="1335612" y="536516"/>
                </a:cubicBezTo>
                <a:cubicBezTo>
                  <a:pt x="1317590" y="478822"/>
                  <a:pt x="1289006" y="424533"/>
                  <a:pt x="1253257" y="375854"/>
                </a:cubicBezTo>
                <a:cubicBezTo>
                  <a:pt x="1211869" y="319492"/>
                  <a:pt x="1160733" y="270461"/>
                  <a:pt x="1102590" y="231640"/>
                </a:cubicBezTo>
                <a:cubicBezTo>
                  <a:pt x="1034703" y="186313"/>
                  <a:pt x="957967" y="154940"/>
                  <a:pt x="878045" y="138533"/>
                </a:cubicBezTo>
                <a:cubicBezTo>
                  <a:pt x="788205" y="120090"/>
                  <a:pt x="694733" y="120887"/>
                  <a:pt x="605177" y="140557"/>
                </a:cubicBezTo>
                <a:cubicBezTo>
                  <a:pt x="532084" y="156612"/>
                  <a:pt x="461942" y="184580"/>
                  <a:pt x="397330" y="222276"/>
                </a:cubicBezTo>
                <a:cubicBezTo>
                  <a:pt x="363427" y="242060"/>
                  <a:pt x="331252" y="264535"/>
                  <a:pt x="300430" y="288820"/>
                </a:cubicBezTo>
                <a:cubicBezTo>
                  <a:pt x="273595" y="310222"/>
                  <a:pt x="269162" y="349274"/>
                  <a:pt x="290564" y="376105"/>
                </a:cubicBezTo>
                <a:cubicBezTo>
                  <a:pt x="311963" y="402940"/>
                  <a:pt x="351015" y="407377"/>
                  <a:pt x="377850" y="385975"/>
                </a:cubicBezTo>
                <a:cubicBezTo>
                  <a:pt x="452700" y="325475"/>
                  <a:pt x="537650" y="279853"/>
                  <a:pt x="631744" y="257953"/>
                </a:cubicBezTo>
                <a:cubicBezTo>
                  <a:pt x="706849" y="240473"/>
                  <a:pt x="785512" y="238688"/>
                  <a:pt x="861221" y="253524"/>
                </a:cubicBezTo>
                <a:cubicBezTo>
                  <a:pt x="925331" y="266089"/>
                  <a:pt x="987251" y="290079"/>
                  <a:pt x="1042880" y="324366"/>
                </a:cubicBezTo>
                <a:cubicBezTo>
                  <a:pt x="1090361" y="353634"/>
                  <a:pt x="1133724" y="389893"/>
                  <a:pt x="1168753" y="433414"/>
                </a:cubicBezTo>
                <a:cubicBezTo>
                  <a:pt x="1203672" y="476798"/>
                  <a:pt x="1229709" y="527145"/>
                  <a:pt x="1244400" y="580916"/>
                </a:cubicBezTo>
                <a:cubicBezTo>
                  <a:pt x="1251189" y="605747"/>
                  <a:pt x="1255297" y="631234"/>
                  <a:pt x="1257937" y="656818"/>
                </a:cubicBezTo>
                <a:cubicBezTo>
                  <a:pt x="1266094" y="735842"/>
                  <a:pt x="1257589" y="816371"/>
                  <a:pt x="1232385" y="891739"/>
                </a:cubicBezTo>
                <a:cubicBezTo>
                  <a:pt x="1192750" y="1010256"/>
                  <a:pt x="1113730" y="1114402"/>
                  <a:pt x="1013531" y="1188515"/>
                </a:cubicBezTo>
                <a:cubicBezTo>
                  <a:pt x="964342" y="1224900"/>
                  <a:pt x="909628" y="1254382"/>
                  <a:pt x="851355" y="1273275"/>
                </a:cubicBezTo>
                <a:cubicBezTo>
                  <a:pt x="759179" y="1303154"/>
                  <a:pt x="658672" y="1304134"/>
                  <a:pt x="564064" y="1285921"/>
                </a:cubicBezTo>
                <a:cubicBezTo>
                  <a:pt x="460096" y="1265911"/>
                  <a:pt x="360168" y="1221228"/>
                  <a:pt x="277784" y="1154487"/>
                </a:cubicBezTo>
                <a:cubicBezTo>
                  <a:pt x="231239" y="1116778"/>
                  <a:pt x="190337" y="1071751"/>
                  <a:pt x="157102" y="1021911"/>
                </a:cubicBezTo>
                <a:cubicBezTo>
                  <a:pt x="134392" y="987854"/>
                  <a:pt x="115046" y="951267"/>
                  <a:pt x="100173" y="913117"/>
                </a:cubicBezTo>
                <a:cubicBezTo>
                  <a:pt x="74791" y="848007"/>
                  <a:pt x="61963" y="778481"/>
                  <a:pt x="58680" y="708813"/>
                </a:cubicBezTo>
                <a:cubicBezTo>
                  <a:pt x="50697" y="539322"/>
                  <a:pt x="103031" y="368410"/>
                  <a:pt x="216937" y="240874"/>
                </a:cubicBezTo>
                <a:cubicBezTo>
                  <a:pt x="245092" y="209351"/>
                  <a:pt x="276578" y="180909"/>
                  <a:pt x="310805" y="156118"/>
                </a:cubicBezTo>
                <a:cubicBezTo>
                  <a:pt x="338915" y="135752"/>
                  <a:pt x="368900" y="117924"/>
                  <a:pt x="400115" y="102731"/>
                </a:cubicBezTo>
                <a:cubicBezTo>
                  <a:pt x="533865" y="37641"/>
                  <a:pt x="685896" y="22841"/>
                  <a:pt x="832378" y="38087"/>
                </a:cubicBezTo>
                <a:cubicBezTo>
                  <a:pt x="879558" y="43001"/>
                  <a:pt x="926242" y="51134"/>
                  <a:pt x="972544" y="61363"/>
                </a:cubicBezTo>
                <a:cubicBezTo>
                  <a:pt x="979940" y="63076"/>
                  <a:pt x="987279" y="58514"/>
                  <a:pt x="988991" y="51118"/>
                </a:cubicBezTo>
                <a:cubicBezTo>
                  <a:pt x="990704" y="43726"/>
                  <a:pt x="986137" y="36257"/>
                  <a:pt x="978746" y="34549"/>
                </a:cubicBezTo>
                <a:cubicBezTo>
                  <a:pt x="895520" y="14405"/>
                  <a:pt x="809704" y="1597"/>
                  <a:pt x="723965" y="14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;p30"/>
          <p:cNvSpPr/>
          <p:nvPr/>
        </p:nvSpPr>
        <p:spPr>
          <a:xfrm>
            <a:off x="1396042" y="5343411"/>
            <a:ext cx="729265" cy="64805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0</a:t>
            </a:r>
            <a:r>
              <a:rPr lang="ru-RU" sz="1800" b="1" dirty="0" smtClean="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rPr>
              <a:t>5</a:t>
            </a:r>
            <a:endParaRPr dirty="0">
              <a:solidFill>
                <a:schemeClr val="dk2"/>
              </a:solidFill>
              <a:latin typeface="Maven Pro Black"/>
              <a:ea typeface="Maven Pro Black"/>
              <a:cs typeface="Maven Pro Black"/>
              <a:sym typeface="Maven Pro Black"/>
            </a:endParaRPr>
          </a:p>
        </p:txBody>
      </p:sp>
      <p:sp>
        <p:nvSpPr>
          <p:cNvPr id="33" name="Google Shape;320;p30"/>
          <p:cNvSpPr/>
          <p:nvPr/>
        </p:nvSpPr>
        <p:spPr>
          <a:xfrm>
            <a:off x="3699120" y="5667436"/>
            <a:ext cx="4600501" cy="171031"/>
          </a:xfrm>
          <a:custGeom>
            <a:avLst/>
            <a:gdLst/>
            <a:ahLst/>
            <a:cxnLst/>
            <a:rect l="l" t="t" r="r" b="b"/>
            <a:pathLst>
              <a:path w="6667393" h="171031" extrusionOk="0">
                <a:moveTo>
                  <a:pt x="86024" y="2"/>
                </a:moveTo>
                <a:cubicBezTo>
                  <a:pt x="38811" y="-294"/>
                  <a:pt x="297" y="37678"/>
                  <a:pt x="2" y="84887"/>
                </a:cubicBezTo>
                <a:cubicBezTo>
                  <a:pt x="-298" y="132088"/>
                  <a:pt x="37799" y="170626"/>
                  <a:pt x="85012" y="170909"/>
                </a:cubicBezTo>
                <a:cubicBezTo>
                  <a:pt x="326434" y="170991"/>
                  <a:pt x="567824" y="171274"/>
                  <a:pt x="809246" y="170545"/>
                </a:cubicBezTo>
                <a:cubicBezTo>
                  <a:pt x="875478" y="170343"/>
                  <a:pt x="941754" y="170343"/>
                  <a:pt x="1007985" y="169897"/>
                </a:cubicBezTo>
                <a:cubicBezTo>
                  <a:pt x="1093449" y="169331"/>
                  <a:pt x="1178820" y="168724"/>
                  <a:pt x="1264280" y="167509"/>
                </a:cubicBezTo>
                <a:cubicBezTo>
                  <a:pt x="1309153" y="166861"/>
                  <a:pt x="1354132" y="165445"/>
                  <a:pt x="1399005" y="164837"/>
                </a:cubicBezTo>
                <a:cubicBezTo>
                  <a:pt x="1441729" y="164271"/>
                  <a:pt x="1484425" y="163785"/>
                  <a:pt x="1527157" y="163582"/>
                </a:cubicBezTo>
                <a:cubicBezTo>
                  <a:pt x="1557061" y="163421"/>
                  <a:pt x="1586940" y="163825"/>
                  <a:pt x="1616847" y="163947"/>
                </a:cubicBezTo>
                <a:cubicBezTo>
                  <a:pt x="1674529" y="164190"/>
                  <a:pt x="1732219" y="164433"/>
                  <a:pt x="1789905" y="164716"/>
                </a:cubicBezTo>
                <a:cubicBezTo>
                  <a:pt x="1935184" y="165404"/>
                  <a:pt x="2080430" y="165647"/>
                  <a:pt x="2225710" y="165606"/>
                </a:cubicBezTo>
                <a:cubicBezTo>
                  <a:pt x="2606023" y="165485"/>
                  <a:pt x="2986336" y="160789"/>
                  <a:pt x="3366649" y="159899"/>
                </a:cubicBezTo>
                <a:cubicBezTo>
                  <a:pt x="3535440" y="159494"/>
                  <a:pt x="3704247" y="159939"/>
                  <a:pt x="3873053" y="160668"/>
                </a:cubicBezTo>
                <a:cubicBezTo>
                  <a:pt x="3967051" y="161073"/>
                  <a:pt x="4061008" y="162166"/>
                  <a:pt x="4155005" y="161801"/>
                </a:cubicBezTo>
                <a:cubicBezTo>
                  <a:pt x="4266127" y="161356"/>
                  <a:pt x="4377248" y="158967"/>
                  <a:pt x="4488368" y="157510"/>
                </a:cubicBezTo>
                <a:cubicBezTo>
                  <a:pt x="4644343" y="155446"/>
                  <a:pt x="4800317" y="154231"/>
                  <a:pt x="4956292" y="153057"/>
                </a:cubicBezTo>
                <a:cubicBezTo>
                  <a:pt x="5520317" y="148847"/>
                  <a:pt x="6084382" y="147430"/>
                  <a:pt x="6648408" y="145487"/>
                </a:cubicBezTo>
                <a:cubicBezTo>
                  <a:pt x="6658852" y="145528"/>
                  <a:pt x="6667312" y="137189"/>
                  <a:pt x="6667393" y="126745"/>
                </a:cubicBezTo>
                <a:cubicBezTo>
                  <a:pt x="6667434" y="116341"/>
                  <a:pt x="6659095" y="107840"/>
                  <a:pt x="6648650" y="107799"/>
                </a:cubicBezTo>
                <a:cubicBezTo>
                  <a:pt x="6082561" y="98731"/>
                  <a:pt x="5516431" y="90149"/>
                  <a:pt x="4950341" y="78815"/>
                </a:cubicBezTo>
                <a:cubicBezTo>
                  <a:pt x="4794407" y="75690"/>
                  <a:pt x="4638473" y="72564"/>
                  <a:pt x="4482539" y="68569"/>
                </a:cubicBezTo>
                <a:cubicBezTo>
                  <a:pt x="4373604" y="65776"/>
                  <a:pt x="4264629" y="61877"/>
                  <a:pt x="4155653" y="60092"/>
                </a:cubicBezTo>
                <a:cubicBezTo>
                  <a:pt x="4061656" y="58550"/>
                  <a:pt x="3967658" y="58582"/>
                  <a:pt x="3873661" y="57813"/>
                </a:cubicBezTo>
                <a:cubicBezTo>
                  <a:pt x="3704895" y="56437"/>
                  <a:pt x="3536168" y="54761"/>
                  <a:pt x="3367406" y="52251"/>
                </a:cubicBezTo>
                <a:cubicBezTo>
                  <a:pt x="2987138" y="46591"/>
                  <a:pt x="2606877" y="37014"/>
                  <a:pt x="2226596" y="32136"/>
                </a:cubicBezTo>
                <a:cubicBezTo>
                  <a:pt x="2081325" y="30270"/>
                  <a:pt x="1936066" y="28598"/>
                  <a:pt x="1790787" y="27452"/>
                </a:cubicBezTo>
                <a:cubicBezTo>
                  <a:pt x="1730972" y="26982"/>
                  <a:pt x="1671100" y="26570"/>
                  <a:pt x="1611281" y="26063"/>
                </a:cubicBezTo>
                <a:cubicBezTo>
                  <a:pt x="1583511" y="25829"/>
                  <a:pt x="1555806" y="25780"/>
                  <a:pt x="1528039" y="25302"/>
                </a:cubicBezTo>
                <a:cubicBezTo>
                  <a:pt x="1485320" y="24570"/>
                  <a:pt x="1442604" y="23643"/>
                  <a:pt x="1399892" y="22521"/>
                </a:cubicBezTo>
                <a:cubicBezTo>
                  <a:pt x="1355027" y="21343"/>
                  <a:pt x="1310157" y="19421"/>
                  <a:pt x="1265292" y="18218"/>
                </a:cubicBezTo>
                <a:cubicBezTo>
                  <a:pt x="1179856" y="15931"/>
                  <a:pt x="1094319" y="14162"/>
                  <a:pt x="1008867" y="12527"/>
                </a:cubicBezTo>
                <a:cubicBezTo>
                  <a:pt x="942648" y="11260"/>
                  <a:pt x="876482" y="10397"/>
                  <a:pt x="810258" y="9365"/>
                </a:cubicBezTo>
                <a:cubicBezTo>
                  <a:pt x="568865" y="5600"/>
                  <a:pt x="327426" y="2965"/>
                  <a:pt x="86024" y="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52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350" y="961901"/>
            <a:ext cx="5305468" cy="110440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5-6 класс: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chemeClr val="accent4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кружки, курсы по выбору</a:t>
            </a:r>
            <a:endParaRPr lang="ru-RU" i="1" dirty="0">
              <a:solidFill>
                <a:schemeClr val="accent4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4096" y="2301167"/>
            <a:ext cx="8475900" cy="3244609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создать условия для самоопределения и самовыражения, реализации интеллектуальных возможностей, проявления творческих способностей. </a:t>
            </a:r>
            <a:endParaRPr lang="ru-RU" sz="2400" dirty="0" smtClean="0">
              <a:solidFill>
                <a:schemeClr val="accent5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</a:t>
            </a:r>
            <a:r>
              <a:rPr lang="ru-RU" sz="24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проведение определенной подготовительной работы, направленной на углубление изучения математики и развитие интереса </a:t>
            </a:r>
            <a:r>
              <a:rPr lang="ru-RU" sz="2400" dirty="0" smtClean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400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предмету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847" t="29347" b="20891"/>
          <a:stretch/>
        </p:blipFill>
        <p:spPr>
          <a:xfrm>
            <a:off x="8248551" y="764321"/>
            <a:ext cx="2534244" cy="18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9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52" y="872205"/>
            <a:ext cx="3384467" cy="5027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biLevel thresh="75000"/>
            <a:lum bright="-40000"/>
          </a:blip>
          <a:stretch>
            <a:fillRect/>
          </a:stretch>
        </p:blipFill>
        <p:spPr>
          <a:xfrm>
            <a:off x="2695699" y="1198666"/>
            <a:ext cx="2897579" cy="4608368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49828999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 Template">
  <a:themeElements>
    <a:clrScheme name="Simple Light">
      <a:dk1>
        <a:srgbClr val="1A3B58"/>
      </a:dk1>
      <a:lt1>
        <a:srgbClr val="AF96DB"/>
      </a:lt1>
      <a:dk2>
        <a:srgbClr val="000000"/>
      </a:dk2>
      <a:lt2>
        <a:srgbClr val="FFFFFF"/>
      </a:lt2>
      <a:accent1>
        <a:srgbClr val="FFC8DD"/>
      </a:accent1>
      <a:accent2>
        <a:srgbClr val="BDE0FE"/>
      </a:accent2>
      <a:accent3>
        <a:srgbClr val="E8D2F8"/>
      </a:accent3>
      <a:accent4>
        <a:srgbClr val="FFC8DD"/>
      </a:accent4>
      <a:accent5>
        <a:srgbClr val="BDE0FE"/>
      </a:accent5>
      <a:accent6>
        <a:srgbClr val="E8D2F8"/>
      </a:accent6>
      <a:hlink>
        <a:srgbClr val="9900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981</Words>
  <Application>Microsoft Office PowerPoint</Application>
  <PresentationFormat>Произвольный</PresentationFormat>
  <Paragraphs>105</Paragraphs>
  <Slides>26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SlidesMania Template</vt:lpstr>
      <vt:lpstr>Организация работы с одаренными обучающимися во внеурочной деятельности</vt:lpstr>
      <vt:lpstr>Презентация PowerPoint</vt:lpstr>
      <vt:lpstr>Презентация PowerPoint</vt:lpstr>
      <vt:lpstr>Одаренный ребенок</vt:lpstr>
      <vt:lpstr>Презентация PowerPoint</vt:lpstr>
      <vt:lpstr>Презентация PowerPoint</vt:lpstr>
      <vt:lpstr>Презентация PowerPoint</vt:lpstr>
      <vt:lpstr>5-6 класс:  кружки, курсы по выбору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Турнир математических игр 5-6 класс</vt:lpstr>
      <vt:lpstr>Презентация PowerPoint</vt:lpstr>
      <vt:lpstr>Презентация PowerPoint</vt:lpstr>
      <vt:lpstr>Презентация PowerPoint</vt:lpstr>
      <vt:lpstr>Учитель должен быть:</vt:lpstr>
      <vt:lpstr>Рекомендации учителям:</vt:lpstr>
      <vt:lpstr>Рекомендации учителям:</vt:lpstr>
      <vt:lpstr>В каждом человеке – солнце,  только дайте ему светить.                    Сократ                                                                                                </vt:lpstr>
      <vt:lpstr>Презентация PowerPoint</vt:lpstr>
      <vt:lpstr>Презентация PowerPoint</vt:lpstr>
      <vt:lpstr>Каких номеров у Вас больше? Четных или нечетных?</vt:lpstr>
      <vt:lpstr> Если чётных   больше, то …..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с одаренными обучающимися во внеурочной деятельности</dc:title>
  <dc:creator>Пользователь</dc:creator>
  <cp:lastModifiedBy>Пользователь</cp:lastModifiedBy>
  <cp:revision>37</cp:revision>
  <dcterms:modified xsi:type="dcterms:W3CDTF">2024-08-21T02:32:45Z</dcterms:modified>
</cp:coreProperties>
</file>